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678" r:id="rId2"/>
    <p:sldId id="256" r:id="rId3"/>
    <p:sldId id="676" r:id="rId4"/>
    <p:sldId id="674" r:id="rId5"/>
    <p:sldId id="668" r:id="rId6"/>
    <p:sldId id="671" r:id="rId7"/>
    <p:sldId id="669" r:id="rId8"/>
    <p:sldId id="666" r:id="rId9"/>
    <p:sldId id="675" r:id="rId10"/>
    <p:sldId id="679" r:id="rId11"/>
    <p:sldId id="6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ll Allanson" initials="W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DA2034-BB52-4E07-BB5C-530791F5D8C1}" type="datetimeFigureOut">
              <a:rPr lang="en-GB" smtClean="0"/>
              <a:t>16/07/2019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EDE77B-752D-4638-B4EE-F85B4F225B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256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DE77B-752D-4638-B4EE-F85B4F225B5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955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78957-E2D8-4362-8564-9D93103C2415}" type="datetimeFigureOut">
              <a:rPr lang="en-GB" smtClean="0"/>
              <a:t>16/07/2019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28F7D-061F-4CE7-8C73-C43E6CC53F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2730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78957-E2D8-4362-8564-9D93103C2415}" type="datetimeFigureOut">
              <a:rPr lang="en-GB" smtClean="0"/>
              <a:t>16/07/2019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28F7D-061F-4CE7-8C73-C43E6CC53F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8896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78957-E2D8-4362-8564-9D93103C2415}" type="datetimeFigureOut">
              <a:rPr lang="en-GB" smtClean="0"/>
              <a:t>16/07/2019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28F7D-061F-4CE7-8C73-C43E6CC53F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9322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78957-E2D8-4362-8564-9D93103C2415}" type="datetimeFigureOut">
              <a:rPr lang="en-GB" smtClean="0"/>
              <a:t>16/07/2019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28F7D-061F-4CE7-8C73-C43E6CC53F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9858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78957-E2D8-4362-8564-9D93103C2415}" type="datetimeFigureOut">
              <a:rPr lang="en-GB" smtClean="0"/>
              <a:t>16/07/2019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28F7D-061F-4CE7-8C73-C43E6CC53F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669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78957-E2D8-4362-8564-9D93103C2415}" type="datetimeFigureOut">
              <a:rPr lang="en-GB" smtClean="0"/>
              <a:t>16/07/2019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28F7D-061F-4CE7-8C73-C43E6CC53F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479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78957-E2D8-4362-8564-9D93103C2415}" type="datetimeFigureOut">
              <a:rPr lang="en-GB" smtClean="0"/>
              <a:t>16/07/2019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28F7D-061F-4CE7-8C73-C43E6CC53F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613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78957-E2D8-4362-8564-9D93103C2415}" type="datetimeFigureOut">
              <a:rPr lang="en-GB" smtClean="0"/>
              <a:t>16/07/2019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28F7D-061F-4CE7-8C73-C43E6CC53F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1294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78957-E2D8-4362-8564-9D93103C2415}" type="datetimeFigureOut">
              <a:rPr lang="en-GB" smtClean="0"/>
              <a:t>16/07/2019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28F7D-061F-4CE7-8C73-C43E6CC53F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417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78957-E2D8-4362-8564-9D93103C2415}" type="datetimeFigureOut">
              <a:rPr lang="en-GB" smtClean="0"/>
              <a:t>16/07/2019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28F7D-061F-4CE7-8C73-C43E6CC53F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251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78957-E2D8-4362-8564-9D93103C2415}" type="datetimeFigureOut">
              <a:rPr lang="en-GB" smtClean="0"/>
              <a:t>16/07/2019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28F7D-061F-4CE7-8C73-C43E6CC53F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5546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78957-E2D8-4362-8564-9D93103C2415}" type="datetimeFigureOut">
              <a:rPr lang="en-GB" smtClean="0"/>
              <a:t>16/07/2019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28F7D-061F-4CE7-8C73-C43E6CC53F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714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wallanson@harlow-college.ac.u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jpe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inthedarkproductions/review/325653669/11b6300c31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IKhVW9IoFOA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5BF965-F5DA-4945-A0B0-55E9CC12C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112" y="332656"/>
            <a:ext cx="2746648" cy="562074"/>
          </a:xfrm>
        </p:spPr>
        <p:txBody>
          <a:bodyPr>
            <a:noAutofit/>
          </a:bodyPr>
          <a:lstStyle/>
          <a:p>
            <a:r>
              <a:rPr lang="en-GB" sz="3000" dirty="0" smtClean="0"/>
              <a:t>Autumn 2017</a:t>
            </a:r>
            <a:endParaRPr lang="en-GB" sz="30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CED499DA-3B7D-4872-8A97-66C4159676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22"/>
          <a:stretch/>
        </p:blipFill>
        <p:spPr bwMode="auto">
          <a:xfrm>
            <a:off x="721337" y="1429720"/>
            <a:ext cx="2050463" cy="93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xmlns="" id="{564AF583-B9FA-466D-908B-D055B15BF41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54"/>
          <a:stretch/>
        </p:blipFill>
        <p:spPr bwMode="auto">
          <a:xfrm>
            <a:off x="3635896" y="3212976"/>
            <a:ext cx="5335804" cy="3463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wallanson\AppData\Local\Microsoft\Windows\Temporary Internet Files\Content.Outlook\14M474XI\DSC0081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93"/>
          <a:stretch/>
        </p:blipFill>
        <p:spPr bwMode="auto">
          <a:xfrm>
            <a:off x="78633" y="159861"/>
            <a:ext cx="5722477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AA5BF965-F5DA-4945-A0B0-55E9CC12C3AF}"/>
              </a:ext>
            </a:extLst>
          </p:cNvPr>
          <p:cNvSpPr txBox="1">
            <a:spLocks/>
          </p:cNvSpPr>
          <p:nvPr/>
        </p:nvSpPr>
        <p:spPr>
          <a:xfrm>
            <a:off x="1259632" y="5877272"/>
            <a:ext cx="2386608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Summer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59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AD381DBA-AA7D-4471-84E9-5E6CE112A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Year 2 planning </a:t>
            </a:r>
            <a:r>
              <a:rPr lang="en-GB" sz="2200" dirty="0" smtClean="0"/>
              <a:t>(Sept 2019 – July 2020)</a:t>
            </a:r>
            <a:endParaRPr lang="en-GB" sz="22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3882894"/>
              </p:ext>
            </p:extLst>
          </p:nvPr>
        </p:nvGraphicFramePr>
        <p:xfrm>
          <a:off x="683568" y="1484784"/>
          <a:ext cx="7488832" cy="17373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015321"/>
                <a:gridCol w="1473511"/>
              </a:tblGrid>
              <a:tr h="504056">
                <a:tc>
                  <a:txBody>
                    <a:bodyPr/>
                    <a:lstStyle/>
                    <a:p>
                      <a:r>
                        <a:rPr lang="en-GB" sz="3200" b="0" baseline="0" dirty="0" smtClean="0"/>
                        <a:t>Fulltime applications to date</a:t>
                      </a:r>
                      <a:endParaRPr lang="en-GB" sz="3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b="0" dirty="0" smtClean="0"/>
                        <a:t>511</a:t>
                      </a:r>
                      <a:endParaRPr lang="en-GB" sz="3200" b="0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en-GB" sz="3200" b="0" dirty="0" smtClean="0"/>
                        <a:t>Predicted</a:t>
                      </a:r>
                      <a:r>
                        <a:rPr lang="en-GB" sz="3200" b="0" baseline="0" dirty="0" smtClean="0"/>
                        <a:t> Apprenticeships</a:t>
                      </a:r>
                      <a:endParaRPr lang="en-GB" sz="3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b="0" dirty="0" smtClean="0"/>
                        <a:t>70</a:t>
                      </a:r>
                      <a:endParaRPr lang="en-GB" sz="3200" b="0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en-GB" sz="3200" b="0" dirty="0" smtClean="0"/>
                        <a:t>Progressing </a:t>
                      </a:r>
                      <a:endParaRPr lang="en-GB" sz="3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b="0" dirty="0" smtClean="0"/>
                        <a:t>222</a:t>
                      </a:r>
                      <a:endParaRPr lang="en-GB" sz="3200" b="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670985"/>
              </p:ext>
            </p:extLst>
          </p:nvPr>
        </p:nvGraphicFramePr>
        <p:xfrm>
          <a:off x="683568" y="3861048"/>
          <a:ext cx="7488832" cy="11582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015321"/>
                <a:gridCol w="1473511"/>
              </a:tblGrid>
              <a:tr h="504056">
                <a:tc>
                  <a:txBody>
                    <a:bodyPr/>
                    <a:lstStyle/>
                    <a:p>
                      <a:r>
                        <a:rPr lang="en-GB" sz="3200" b="0" dirty="0" smtClean="0"/>
                        <a:t>Adult</a:t>
                      </a:r>
                      <a:r>
                        <a:rPr lang="en-GB" sz="3200" b="0" baseline="0" dirty="0" smtClean="0"/>
                        <a:t> learner target</a:t>
                      </a:r>
                      <a:endParaRPr lang="en-GB" sz="3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b="0" dirty="0" smtClean="0"/>
                        <a:t>300</a:t>
                      </a:r>
                      <a:endParaRPr lang="en-GB" sz="3200" b="0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en-GB" sz="3200" b="0" dirty="0" smtClean="0"/>
                        <a:t>Job</a:t>
                      </a:r>
                      <a:r>
                        <a:rPr lang="en-GB" sz="3200" b="0" baseline="0" dirty="0" smtClean="0"/>
                        <a:t> outcomes</a:t>
                      </a:r>
                      <a:endParaRPr lang="en-GB" sz="3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b="0" dirty="0" smtClean="0"/>
                        <a:t>500</a:t>
                      </a:r>
                      <a:endParaRPr lang="en-GB" sz="3200" b="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6238108"/>
              </p:ext>
            </p:extLst>
          </p:nvPr>
        </p:nvGraphicFramePr>
        <p:xfrm>
          <a:off x="755576" y="5589240"/>
          <a:ext cx="7488832" cy="5791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015321"/>
                <a:gridCol w="1473511"/>
              </a:tblGrid>
              <a:tr h="504056">
                <a:tc>
                  <a:txBody>
                    <a:bodyPr/>
                    <a:lstStyle/>
                    <a:p>
                      <a:r>
                        <a:rPr lang="en-GB" sz="3200" b="0" dirty="0" smtClean="0"/>
                        <a:t>Current</a:t>
                      </a:r>
                      <a:r>
                        <a:rPr lang="en-GB" sz="3200" b="0" baseline="0" dirty="0" smtClean="0"/>
                        <a:t> building capacity</a:t>
                      </a:r>
                      <a:endParaRPr lang="en-GB" sz="3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b="0" dirty="0" smtClean="0"/>
                        <a:t>530</a:t>
                      </a:r>
                      <a:endParaRPr lang="en-GB" sz="3200" b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51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F632D2-FA6E-488C-87F7-96EA1DECC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Thank you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5AEEC84-BCE5-408D-95B0-2168EE0BD9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</p:spPr>
        <p:txBody>
          <a:bodyPr/>
          <a:lstStyle/>
          <a:p>
            <a:pPr marL="0" indent="0" algn="ctr">
              <a:buNone/>
            </a:pPr>
            <a:r>
              <a:rPr lang="en-GB" b="1" dirty="0"/>
              <a:t>Will Allanson - Deputy Principal</a:t>
            </a:r>
          </a:p>
          <a:p>
            <a:pPr marL="0" indent="0" algn="ctr">
              <a:buNone/>
            </a:pPr>
            <a:r>
              <a:rPr lang="en-GB" b="1" dirty="0"/>
              <a:t>Harlow </a:t>
            </a:r>
            <a:r>
              <a:rPr lang="en-GB" b="1" dirty="0" smtClean="0"/>
              <a:t>College</a:t>
            </a:r>
            <a:endParaRPr lang="en-GB" b="1" dirty="0"/>
          </a:p>
          <a:p>
            <a:pPr marL="0" indent="0" algn="ctr">
              <a:buNone/>
            </a:pPr>
            <a:r>
              <a:rPr lang="en-GB" sz="2400" dirty="0">
                <a:hlinkClick r:id="rId2"/>
              </a:rPr>
              <a:t>wallanson@harlow-college.ac.uk</a:t>
            </a:r>
            <a:endParaRPr lang="en-GB" sz="2400" dirty="0"/>
          </a:p>
          <a:p>
            <a:pPr marL="0" indent="0" algn="ctr">
              <a:buNone/>
            </a:pPr>
            <a:r>
              <a:rPr lang="en-GB" b="1" dirty="0"/>
              <a:t>07824532975</a:t>
            </a:r>
          </a:p>
        </p:txBody>
      </p:sp>
    </p:spTree>
    <p:extLst>
      <p:ext uri="{BB962C8B-B14F-4D97-AF65-F5344CB8AC3E}">
        <p14:creationId xmlns:p14="http://schemas.microsoft.com/office/powerpoint/2010/main" val="94843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058" y="5138831"/>
            <a:ext cx="586713" cy="58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539" y="5118089"/>
            <a:ext cx="1248874" cy="643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837" y="5950647"/>
            <a:ext cx="1269809" cy="473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978" y="5966099"/>
            <a:ext cx="1369121" cy="467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23" y="6012440"/>
            <a:ext cx="1402196" cy="467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191" y="5017180"/>
            <a:ext cx="1015348" cy="74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631" y="5326663"/>
            <a:ext cx="1189533" cy="190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599" y="5121625"/>
            <a:ext cx="833652" cy="595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055" y="5196773"/>
            <a:ext cx="1068145" cy="444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" y="5100865"/>
            <a:ext cx="1488906" cy="616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FC8B234-AC57-4B59-A87A-F96D091D649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425" y="5906091"/>
            <a:ext cx="1189534" cy="5847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BAF9ECC-663C-4EDA-89D9-7E7EABCD210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647" y="6014311"/>
            <a:ext cx="1670952" cy="3999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6EE89AE-5CCC-4CD1-AB31-7946A6ED668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188" y="6028911"/>
            <a:ext cx="1492125" cy="3955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B875C52-AE27-47B8-AB8C-9EB107E801E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409" y="5227201"/>
            <a:ext cx="1151066" cy="3835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7E2BB1C-538D-473B-981F-653CD17AE77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446" y="18608"/>
            <a:ext cx="9144000" cy="499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74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tansted Airport College">
            <a:extLst>
              <a:ext uri="{FF2B5EF4-FFF2-40B4-BE49-F238E27FC236}">
                <a16:creationId xmlns:a16="http://schemas.microsoft.com/office/drawing/2014/main" xmlns="" id="{4AD8FFB3-F76B-4CD8-8556-1DD68B5BA9D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72688"/>
            <a:ext cx="6379622" cy="121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81889A7-6AF8-4B5B-A8DC-72117B76947E}"/>
              </a:ext>
            </a:extLst>
          </p:cNvPr>
          <p:cNvSpPr/>
          <p:nvPr/>
        </p:nvSpPr>
        <p:spPr>
          <a:xfrm>
            <a:off x="107504" y="5949280"/>
            <a:ext cx="2483768" cy="153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" dirty="0">
                <a:hlinkClick r:id="rId3"/>
              </a:rPr>
              <a:t>https://vimeo.com/inthedarkproductions/review/325653669/11b6300c31</a:t>
            </a:r>
            <a:endParaRPr lang="en-GB" sz="400" dirty="0"/>
          </a:p>
        </p:txBody>
      </p:sp>
      <p:pic>
        <p:nvPicPr>
          <p:cNvPr id="2050" name="Picture 2" descr="C:\Users\wallanson\AppData\Local\Microsoft\Windows\Temporary Internet Files\Content.Outlook\14M474XI\SAA FINAL LOGO 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852936"/>
            <a:ext cx="3670528" cy="367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976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503"/>
            <a:ext cx="10489968" cy="7002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082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BD70E6-F5BD-4D43-A999-A90E60332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324F060-DAEC-436E-B45B-8E4F415720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http://www.stanstedairportcollege.ac.uk/images/stansted-airport-college/news/go-on-girl/Girls-In-Engineering-Event-01.jpg">
            <a:extLst>
              <a:ext uri="{FF2B5EF4-FFF2-40B4-BE49-F238E27FC236}">
                <a16:creationId xmlns:a16="http://schemas.microsoft.com/office/drawing/2014/main" xmlns="" id="{E62DD97F-4B35-4E65-AFBD-B4393DD71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308406" cy="6881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40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4100AE-1E8C-4104-A4B4-E30387376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38B3375-40F1-4AD9-8288-2CAD210523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Image result for border force visit stansted airport college">
            <a:extLst>
              <a:ext uri="{FF2B5EF4-FFF2-40B4-BE49-F238E27FC236}">
                <a16:creationId xmlns:a16="http://schemas.microsoft.com/office/drawing/2014/main" xmlns="" id="{B5702522-2830-408A-BD8E-197C2FD51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72" y="278458"/>
            <a:ext cx="8524973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88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xmlns="" id="{ACEB7DFB-FF5E-4073-B74B-4E7AA75120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06" y="-347368"/>
            <a:ext cx="9617466" cy="720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35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www.stanstedairportcollege.ac.uk/images/stansted-airport-college/news/girls-into-engineering/Girls-In-Engineering-Event-10.jpg">
            <a:extLst>
              <a:ext uri="{FF2B5EF4-FFF2-40B4-BE49-F238E27FC236}">
                <a16:creationId xmlns:a16="http://schemas.microsoft.com/office/drawing/2014/main" xmlns="" id="{DF74483B-2206-4568-B23E-6C7BD3831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350" y="2923019"/>
            <a:ext cx="5892650" cy="393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stanstedairportcollege.ac.uk/images/stansted-airport-college/news/girls-into-engineering/Girls-In-Engineering-Event-11.jpg">
            <a:extLst>
              <a:ext uri="{FF2B5EF4-FFF2-40B4-BE49-F238E27FC236}">
                <a16:creationId xmlns:a16="http://schemas.microsoft.com/office/drawing/2014/main" xmlns="" id="{9E6F6143-EE21-4B35-B8D6-EC6E0BBF553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56"/>
            <a:ext cx="5660990" cy="3780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65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381DBA-AA7D-4471-84E9-5E6CE112A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Year 1 activity </a:t>
            </a:r>
            <a:r>
              <a:rPr lang="en-GB" sz="2200" dirty="0" smtClean="0"/>
              <a:t>(Sept 2018 – July 2019)</a:t>
            </a:r>
            <a:endParaRPr lang="en-GB" sz="22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362AE0C6-163A-4B24-8762-346F82FD10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4673291"/>
              </p:ext>
            </p:extLst>
          </p:nvPr>
        </p:nvGraphicFramePr>
        <p:xfrm>
          <a:off x="899592" y="1484784"/>
          <a:ext cx="7488832" cy="231648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855397">
                  <a:extLst>
                    <a:ext uri="{9D8B030D-6E8A-4147-A177-3AD203B41FA5}">
                      <a16:colId xmlns:a16="http://schemas.microsoft.com/office/drawing/2014/main" xmlns="" val="868792819"/>
                    </a:ext>
                  </a:extLst>
                </a:gridCol>
                <a:gridCol w="2633435">
                  <a:extLst>
                    <a:ext uri="{9D8B030D-6E8A-4147-A177-3AD203B41FA5}">
                      <a16:colId xmlns:a16="http://schemas.microsoft.com/office/drawing/2014/main" xmlns="" val="121694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16-19</a:t>
                      </a:r>
                      <a:r>
                        <a:rPr lang="en-GB" sz="3200" baseline="0" dirty="0" smtClean="0"/>
                        <a:t> Full time learners</a:t>
                      </a:r>
                      <a:endParaRPr lang="en-GB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278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38400850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Adults</a:t>
                      </a:r>
                      <a:endParaRPr lang="en-GB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389</a:t>
                      </a:r>
                      <a:endParaRPr lang="en-GB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4083837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Apprenticeships</a:t>
                      </a:r>
                      <a:endParaRPr lang="en-GB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27</a:t>
                      </a:r>
                      <a:endParaRPr lang="en-GB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90464005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Jobs</a:t>
                      </a:r>
                      <a:endParaRPr lang="en-GB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98</a:t>
                      </a:r>
                      <a:endParaRPr lang="en-GB" sz="32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500F76BB-1E85-4F32-BE3C-14F6D637F0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82391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AD381DBA-AA7D-4471-84E9-5E6CE112A7B7}"/>
              </a:ext>
            </a:extLst>
          </p:cNvPr>
          <p:cNvSpPr txBox="1">
            <a:spLocks/>
          </p:cNvSpPr>
          <p:nvPr/>
        </p:nvSpPr>
        <p:spPr>
          <a:xfrm>
            <a:off x="457200" y="3429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0080141"/>
              </p:ext>
            </p:extLst>
          </p:nvPr>
        </p:nvGraphicFramePr>
        <p:xfrm>
          <a:off x="971600" y="4282440"/>
          <a:ext cx="7488832" cy="5791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015321"/>
                <a:gridCol w="1473511"/>
              </a:tblGrid>
              <a:tr h="504056">
                <a:tc>
                  <a:txBody>
                    <a:bodyPr/>
                    <a:lstStyle/>
                    <a:p>
                      <a:r>
                        <a:rPr lang="en-GB" sz="3200" b="0" dirty="0" err="1" smtClean="0"/>
                        <a:t>Yr</a:t>
                      </a:r>
                      <a:r>
                        <a:rPr lang="en-GB" sz="3200" b="0" dirty="0" smtClean="0"/>
                        <a:t> 1 Achievement</a:t>
                      </a:r>
                      <a:r>
                        <a:rPr lang="en-GB" sz="3200" b="0" baseline="0" dirty="0" smtClean="0"/>
                        <a:t> rate (Predicted)</a:t>
                      </a:r>
                      <a:endParaRPr lang="en-GB" sz="3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b="0" dirty="0" smtClean="0"/>
                        <a:t>96%</a:t>
                      </a:r>
                      <a:endParaRPr lang="en-GB" sz="32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259632" y="6525344"/>
            <a:ext cx="849913" cy="153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" u="sng" dirty="0">
                <a:hlinkClick r:id="rId2"/>
              </a:rPr>
              <a:t>https://youtu.be/IKhVW9IoFOA</a:t>
            </a:r>
            <a:endParaRPr lang="en-GB" sz="400" dirty="0"/>
          </a:p>
        </p:txBody>
      </p:sp>
    </p:spTree>
    <p:extLst>
      <p:ext uri="{BB962C8B-B14F-4D97-AF65-F5344CB8AC3E}">
        <p14:creationId xmlns:p14="http://schemas.microsoft.com/office/powerpoint/2010/main" val="168133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1511</TotalTime>
  <Words>83</Words>
  <Application>Microsoft Office PowerPoint</Application>
  <PresentationFormat>On-screen Show (4:3)</PresentationFormat>
  <Paragraphs>34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Autumn 2017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1 activity (Sept 2018 – July 2019)</vt:lpstr>
      <vt:lpstr>Year 2 planning (Sept 2019 – July 2020)</vt:lpstr>
      <vt:lpstr>Thank you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Industry relevant programmes with strong partnerships</dc:title>
  <dc:creator>Will Allanson</dc:creator>
  <cp:lastModifiedBy>zoe.gordon</cp:lastModifiedBy>
  <cp:revision>48</cp:revision>
  <cp:lastPrinted>2019-07-16T18:14:13Z</cp:lastPrinted>
  <dcterms:created xsi:type="dcterms:W3CDTF">2018-11-16T06:44:32Z</dcterms:created>
  <dcterms:modified xsi:type="dcterms:W3CDTF">2019-07-16T18:37:22Z</dcterms:modified>
</cp:coreProperties>
</file>