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57" r:id="rId2"/>
    <p:sldMasterId id="2147483966" r:id="rId3"/>
  </p:sldMasterIdLst>
  <p:notesMasterIdLst>
    <p:notesMasterId r:id="rId37"/>
  </p:notesMasterIdLst>
  <p:sldIdLst>
    <p:sldId id="256" r:id="rId4"/>
    <p:sldId id="257" r:id="rId5"/>
    <p:sldId id="270" r:id="rId6"/>
    <p:sldId id="273" r:id="rId7"/>
    <p:sldId id="274" r:id="rId8"/>
    <p:sldId id="293" r:id="rId9"/>
    <p:sldId id="304" r:id="rId10"/>
    <p:sldId id="305" r:id="rId11"/>
    <p:sldId id="295" r:id="rId12"/>
    <p:sldId id="306" r:id="rId13"/>
    <p:sldId id="307" r:id="rId14"/>
    <p:sldId id="297" r:id="rId15"/>
    <p:sldId id="298" r:id="rId16"/>
    <p:sldId id="301" r:id="rId17"/>
    <p:sldId id="296" r:id="rId18"/>
    <p:sldId id="300" r:id="rId19"/>
    <p:sldId id="299" r:id="rId20"/>
    <p:sldId id="308" r:id="rId21"/>
    <p:sldId id="303" r:id="rId22"/>
    <p:sldId id="260" r:id="rId23"/>
    <p:sldId id="281" r:id="rId24"/>
    <p:sldId id="283" r:id="rId25"/>
    <p:sldId id="284" r:id="rId26"/>
    <p:sldId id="285" r:id="rId27"/>
    <p:sldId id="309" r:id="rId28"/>
    <p:sldId id="369" r:id="rId29"/>
    <p:sldId id="365" r:id="rId30"/>
    <p:sldId id="372" r:id="rId31"/>
    <p:sldId id="373" r:id="rId32"/>
    <p:sldId id="374" r:id="rId33"/>
    <p:sldId id="375" r:id="rId34"/>
    <p:sldId id="377" r:id="rId35"/>
    <p:sldId id="3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249" autoAdjust="0"/>
  </p:normalViewPr>
  <p:slideViewPr>
    <p:cSldViewPr snapToGrid="0">
      <p:cViewPr>
        <p:scale>
          <a:sx n="100" d="100"/>
          <a:sy n="100" d="100"/>
        </p:scale>
        <p:origin x="48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951E2-A4EB-44E1-8FE2-D1FDCCBC0510}" type="datetimeFigureOut">
              <a:rPr lang="en-GB" smtClean="0"/>
              <a:t>05/12/2019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B2F2B-2040-4D74-BEEF-A8FFFBF04C13}" type="slidenum">
              <a:rPr lang="en-GB" smtClean="0"/>
              <a:t>‹#›</a:t>
            </a:fld>
            <a:endParaRPr lang="en-GB"/>
          </a:p>
        </p:txBody>
      </p:sp>
    </p:spTree>
    <p:extLst>
      <p:ext uri="{BB962C8B-B14F-4D97-AF65-F5344CB8AC3E}">
        <p14:creationId xmlns:p14="http://schemas.microsoft.com/office/powerpoint/2010/main" val="149629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FB2F2B-2040-4D74-BEEF-A8FFFBF04C13}" type="slidenum">
              <a:rPr lang="en-GB" smtClean="0"/>
              <a:t>2</a:t>
            </a:fld>
            <a:endParaRPr lang="en-GB"/>
          </a:p>
        </p:txBody>
      </p:sp>
    </p:spTree>
    <p:extLst>
      <p:ext uri="{BB962C8B-B14F-4D97-AF65-F5344CB8AC3E}">
        <p14:creationId xmlns:p14="http://schemas.microsoft.com/office/powerpoint/2010/main" val="229510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ACE07-6799-4838-B2E6-9433B84D07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24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Shared narrative to be developed across six LEPs - Hertfordshire, South East, Coast to Capital, Solent, Enterprise M3, and Thames Valley Berkshire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6E37A-BEF7-436A-B06F-3113AD1F67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34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2757196"/>
            <a:ext cx="6293145" cy="788027"/>
          </a:xfrm>
        </p:spPr>
        <p:txBody>
          <a:bodyPr anchor="b">
            <a:normAutofit/>
          </a:bodyPr>
          <a:lstStyle>
            <a:lvl1pPr algn="l">
              <a:defRPr sz="33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628651" y="3637296"/>
            <a:ext cx="6293145" cy="561728"/>
          </a:xfrm>
          <a:prstGeom prst="rect">
            <a:avLst/>
          </a:prstGeom>
        </p:spPr>
        <p:txBody>
          <a:bodyPr>
            <a:normAutofit/>
          </a:bodyPr>
          <a:lstStyle>
            <a:lvl1pPr marL="0" indent="0" algn="l">
              <a:buNone/>
              <a:defRPr sz="1800" b="0" i="0" baseline="0">
                <a:solidFill>
                  <a:schemeClr val="accent5"/>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628651" y="2384168"/>
            <a:ext cx="107547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9144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629980" y="558914"/>
            <a:ext cx="5684432" cy="6744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p:cNvSpPr>
            <a:spLocks noGrp="1"/>
          </p:cNvSpPr>
          <p:nvPr>
            <p:ph type="body" sz="quarter" idx="14" hasCustomPrompt="1"/>
          </p:nvPr>
        </p:nvSpPr>
        <p:spPr>
          <a:xfrm>
            <a:off x="628650" y="2322179"/>
            <a:ext cx="4077891" cy="654385"/>
          </a:xfrm>
          <a:prstGeom prst="rect">
            <a:avLst/>
          </a:prstGeom>
        </p:spPr>
        <p:txBody>
          <a:bodyPr>
            <a:normAutofit/>
          </a:bodyPr>
          <a:lstStyle>
            <a:lvl1pPr>
              <a:defRPr sz="27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628650" y="3175463"/>
            <a:ext cx="4077891" cy="2111433"/>
          </a:xfrm>
          <a:prstGeom prst="rect">
            <a:avLst/>
          </a:prstGeom>
        </p:spPr>
        <p:txBody>
          <a:bodyPr>
            <a:normAutofit/>
          </a:bodyPr>
          <a:lstStyle>
            <a:lvl1pPr>
              <a:lnSpc>
                <a:spcPct val="100000"/>
              </a:lnSpc>
              <a:spcBef>
                <a:spcPts val="225"/>
              </a:spcBef>
              <a:defRPr sz="105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1599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102827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628650" y="6341879"/>
            <a:ext cx="3916334" cy="365125"/>
          </a:xfrm>
        </p:spPr>
        <p:txBody>
          <a:bodyPr/>
          <a:lstStyle/>
          <a:p>
            <a:endParaRPr lang="en-GB"/>
          </a:p>
        </p:txBody>
      </p:sp>
      <p:sp>
        <p:nvSpPr>
          <p:cNvPr id="7" name="Picture Placeholder 2"/>
          <p:cNvSpPr>
            <a:spLocks noGrp="1" noChangeAspect="1"/>
          </p:cNvSpPr>
          <p:nvPr>
            <p:ph type="pic" idx="1"/>
          </p:nvPr>
        </p:nvSpPr>
        <p:spPr>
          <a:xfrm>
            <a:off x="4680985" y="1903228"/>
            <a:ext cx="4463016" cy="4954772"/>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3"/>
          <p:cNvSpPr>
            <a:spLocks noGrp="1"/>
          </p:cNvSpPr>
          <p:nvPr>
            <p:ph type="body" sz="quarter" idx="13" hasCustomPrompt="1"/>
          </p:nvPr>
        </p:nvSpPr>
        <p:spPr>
          <a:xfrm>
            <a:off x="628650" y="1903228"/>
            <a:ext cx="3916334"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0" name="Text Placeholder 10"/>
          <p:cNvSpPr>
            <a:spLocks noGrp="1"/>
          </p:cNvSpPr>
          <p:nvPr>
            <p:ph type="body" sz="quarter" idx="14" hasCustomPrompt="1"/>
          </p:nvPr>
        </p:nvSpPr>
        <p:spPr>
          <a:xfrm>
            <a:off x="628650" y="2622067"/>
            <a:ext cx="3916334" cy="3454537"/>
          </a:xfrm>
          <a:prstGeom prst="rect">
            <a:avLst/>
          </a:prstGeom>
        </p:spPr>
        <p:txBody>
          <a:bodyPr>
            <a:normAutofit/>
          </a:bodyPr>
          <a:lstStyle>
            <a:lvl1pPr>
              <a:lnSpc>
                <a:spcPct val="100000"/>
              </a:lnSpc>
              <a:spcBef>
                <a:spcPts val="225"/>
              </a:spcBef>
              <a:defRPr sz="12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77639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679970"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3096"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9970"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13096"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616181" y="2720575"/>
            <a:ext cx="2638252" cy="1077230"/>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616181"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3529792" y="2720575"/>
            <a:ext cx="2638252" cy="1077230"/>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3529792"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3529792" y="4731321"/>
            <a:ext cx="2638252" cy="1077230"/>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3529792"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628650" y="4731321"/>
            <a:ext cx="2638252" cy="1077230"/>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628650"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340025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1"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Footer Placeholder 5"/>
          <p:cNvSpPr>
            <a:spLocks noGrp="1"/>
          </p:cNvSpPr>
          <p:nvPr>
            <p:ph type="ftr" sz="quarter" idx="11"/>
          </p:nvPr>
        </p:nvSpPr>
        <p:spPr>
          <a:xfrm>
            <a:off x="628650" y="6341879"/>
            <a:ext cx="3797152" cy="249860"/>
          </a:xfrm>
        </p:spPr>
        <p:txBody>
          <a:bodyPr/>
          <a:lstStyle/>
          <a:p>
            <a:endParaRPr lang="en-GB" dirty="0"/>
          </a:p>
        </p:txBody>
      </p:sp>
      <p:sp>
        <p:nvSpPr>
          <p:cNvPr id="7" name="Slide Number Placeholder 6"/>
          <p:cNvSpPr>
            <a:spLocks noGrp="1"/>
          </p:cNvSpPr>
          <p:nvPr>
            <p:ph type="sldNum" sz="quarter" idx="12"/>
          </p:nvPr>
        </p:nvSpPr>
        <p:spPr>
          <a:xfrm>
            <a:off x="4568698" y="6343799"/>
            <a:ext cx="20574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628651"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574159" y="558914"/>
            <a:ext cx="568443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4015405"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Text Placeholder 3"/>
          <p:cNvSpPr>
            <a:spLocks noGrp="1"/>
          </p:cNvSpPr>
          <p:nvPr>
            <p:ph type="body" sz="half" idx="15" hasCustomPrompt="1"/>
          </p:nvPr>
        </p:nvSpPr>
        <p:spPr>
          <a:xfrm>
            <a:off x="4015405"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17" name="Picture Placeholder 2"/>
          <p:cNvSpPr>
            <a:spLocks noGrp="1" noChangeAspect="1"/>
          </p:cNvSpPr>
          <p:nvPr>
            <p:ph type="pic" idx="16"/>
          </p:nvPr>
        </p:nvSpPr>
        <p:spPr>
          <a:xfrm>
            <a:off x="628651"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8" name="Text Placeholder 3"/>
          <p:cNvSpPr>
            <a:spLocks noGrp="1"/>
          </p:cNvSpPr>
          <p:nvPr>
            <p:ph type="body" sz="half" idx="17" hasCustomPrompt="1"/>
          </p:nvPr>
        </p:nvSpPr>
        <p:spPr>
          <a:xfrm>
            <a:off x="628651"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0" name="Picture Placeholder 2"/>
          <p:cNvSpPr>
            <a:spLocks noGrp="1" noChangeAspect="1"/>
          </p:cNvSpPr>
          <p:nvPr>
            <p:ph type="pic" idx="18"/>
          </p:nvPr>
        </p:nvSpPr>
        <p:spPr>
          <a:xfrm>
            <a:off x="4015405"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1" name="Text Placeholder 3"/>
          <p:cNvSpPr>
            <a:spLocks noGrp="1"/>
          </p:cNvSpPr>
          <p:nvPr>
            <p:ph type="body" sz="half" idx="19" hasCustomPrompt="1"/>
          </p:nvPr>
        </p:nvSpPr>
        <p:spPr>
          <a:xfrm>
            <a:off x="4015405"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3" name="Text Placeholder 3"/>
          <p:cNvSpPr>
            <a:spLocks noGrp="1"/>
          </p:cNvSpPr>
          <p:nvPr>
            <p:ph type="body" sz="quarter" idx="20" hasCustomPrompt="1"/>
          </p:nvPr>
        </p:nvSpPr>
        <p:spPr>
          <a:xfrm>
            <a:off x="2134711" y="1981803"/>
            <a:ext cx="1677062" cy="1881799"/>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134711" y="4138925"/>
            <a:ext cx="1677062" cy="1881799"/>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5521465" y="1981803"/>
            <a:ext cx="1677062" cy="1881799"/>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5521464" y="4102882"/>
            <a:ext cx="1677062" cy="1881799"/>
          </a:xfrm>
          <a:prstGeom prst="rect">
            <a:avLst/>
          </a:prstGeom>
        </p:spPr>
        <p:txBody>
          <a:bodyPr>
            <a:noAutofit/>
          </a:bodyPr>
          <a:lstStyle>
            <a:lvl1pPr>
              <a:lnSpc>
                <a:spcPct val="100000"/>
              </a:lnSpc>
              <a:defRPr sz="9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78527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0"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628650"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582133" y="558914"/>
            <a:ext cx="568443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2752504"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Text Placeholder 3"/>
          <p:cNvSpPr>
            <a:spLocks noGrp="1"/>
          </p:cNvSpPr>
          <p:nvPr>
            <p:ph type="body" sz="half" idx="15" hasCustomPrompt="1"/>
          </p:nvPr>
        </p:nvSpPr>
        <p:spPr>
          <a:xfrm>
            <a:off x="2752504"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6" name="Picture Placeholder 2"/>
          <p:cNvSpPr>
            <a:spLocks noGrp="1" noChangeAspect="1"/>
          </p:cNvSpPr>
          <p:nvPr>
            <p:ph type="pic" idx="16"/>
          </p:nvPr>
        </p:nvSpPr>
        <p:spPr>
          <a:xfrm>
            <a:off x="4876358" y="2466754"/>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7" name="Text Placeholder 3"/>
          <p:cNvSpPr>
            <a:spLocks noGrp="1"/>
          </p:cNvSpPr>
          <p:nvPr>
            <p:ph type="body" sz="half" idx="17" hasCustomPrompt="1"/>
          </p:nvPr>
        </p:nvSpPr>
        <p:spPr>
          <a:xfrm>
            <a:off x="4876358" y="4876361"/>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Tree>
    <p:extLst>
      <p:ext uri="{BB962C8B-B14F-4D97-AF65-F5344CB8AC3E}">
        <p14:creationId xmlns:p14="http://schemas.microsoft.com/office/powerpoint/2010/main" val="23217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696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757194"/>
            <a:ext cx="6293145" cy="788027"/>
          </a:xfrm>
        </p:spPr>
        <p:txBody>
          <a:bodyPr anchor="b">
            <a:normAutofit/>
          </a:bodyPr>
          <a:lstStyle>
            <a:lvl1pPr algn="l">
              <a:defRPr sz="33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628650" y="3637296"/>
            <a:ext cx="6293145" cy="561728"/>
          </a:xfrm>
          <a:prstGeom prst="rect">
            <a:avLst/>
          </a:prstGeom>
        </p:spPr>
        <p:txBody>
          <a:bodyPr>
            <a:normAutofit/>
          </a:bodyPr>
          <a:lstStyle>
            <a:lvl1pPr marL="0" indent="0" algn="l">
              <a:buNone/>
              <a:defRPr sz="1800" b="0" i="0" baseline="0">
                <a:solidFill>
                  <a:schemeClr val="accent5"/>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628650" y="2384168"/>
            <a:ext cx="107547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18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dirty="0"/>
          </a:p>
        </p:txBody>
      </p:sp>
    </p:spTree>
    <p:extLst>
      <p:ext uri="{BB962C8B-B14F-4D97-AF65-F5344CB8AC3E}">
        <p14:creationId xmlns:p14="http://schemas.microsoft.com/office/powerpoint/2010/main" val="3991983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9144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solidFill>
                <a:schemeClr val="accent1"/>
              </a:solidFill>
            </a:endParaRPr>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dirty="0"/>
          </a:p>
        </p:txBody>
      </p:sp>
      <p:sp>
        <p:nvSpPr>
          <p:cNvPr id="8" name="Title Placeholder 1"/>
          <p:cNvSpPr>
            <a:spLocks noGrp="1"/>
          </p:cNvSpPr>
          <p:nvPr>
            <p:ph type="title"/>
          </p:nvPr>
        </p:nvSpPr>
        <p:spPr>
          <a:xfrm>
            <a:off x="2830919" y="558914"/>
            <a:ext cx="5684432" cy="674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sz="quarter" idx="14" hasCustomPrompt="1"/>
          </p:nvPr>
        </p:nvSpPr>
        <p:spPr>
          <a:xfrm>
            <a:off x="628650" y="2322179"/>
            <a:ext cx="4077891" cy="654385"/>
          </a:xfrm>
          <a:prstGeom prst="rect">
            <a:avLst/>
          </a:prstGeom>
        </p:spPr>
        <p:txBody>
          <a:bodyPr>
            <a:normAutofit/>
          </a:bodyPr>
          <a:lstStyle>
            <a:lvl1pPr>
              <a:defRPr sz="27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628650" y="3175463"/>
            <a:ext cx="4077891" cy="2111433"/>
          </a:xfrm>
          <a:prstGeom prst="rect">
            <a:avLst/>
          </a:prstGeom>
        </p:spPr>
        <p:txBody>
          <a:bodyPr>
            <a:normAutofit/>
          </a:bodyPr>
          <a:lstStyle>
            <a:lvl1pPr>
              <a:lnSpc>
                <a:spcPct val="100000"/>
              </a:lnSpc>
              <a:spcBef>
                <a:spcPts val="225"/>
              </a:spcBef>
              <a:defRPr sz="105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4403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91841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628650" y="6341879"/>
            <a:ext cx="3916334" cy="365125"/>
          </a:xfrm>
        </p:spPr>
        <p:txBody>
          <a:bodyPr/>
          <a:lstStyle/>
          <a:p>
            <a:endParaRPr lang="en-GB" dirty="0"/>
          </a:p>
        </p:txBody>
      </p:sp>
      <p:sp>
        <p:nvSpPr>
          <p:cNvPr id="7" name="Picture Placeholder 2"/>
          <p:cNvSpPr>
            <a:spLocks noGrp="1" noChangeAspect="1"/>
          </p:cNvSpPr>
          <p:nvPr>
            <p:ph type="pic" idx="1"/>
          </p:nvPr>
        </p:nvSpPr>
        <p:spPr>
          <a:xfrm>
            <a:off x="4680985" y="1903228"/>
            <a:ext cx="4463016" cy="4954772"/>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Text Placeholder 3"/>
          <p:cNvSpPr>
            <a:spLocks noGrp="1"/>
          </p:cNvSpPr>
          <p:nvPr>
            <p:ph type="body" sz="quarter" idx="13" hasCustomPrompt="1"/>
          </p:nvPr>
        </p:nvSpPr>
        <p:spPr>
          <a:xfrm>
            <a:off x="628650" y="1903228"/>
            <a:ext cx="3916334"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0" name="Text Placeholder 10"/>
          <p:cNvSpPr>
            <a:spLocks noGrp="1"/>
          </p:cNvSpPr>
          <p:nvPr>
            <p:ph type="body" sz="quarter" idx="14" hasCustomPrompt="1"/>
          </p:nvPr>
        </p:nvSpPr>
        <p:spPr>
          <a:xfrm>
            <a:off x="628650" y="2622067"/>
            <a:ext cx="3916334" cy="3454537"/>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19174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cxnSp>
        <p:nvCxnSpPr>
          <p:cNvPr id="8" name="Straight Connector 7"/>
          <p:cNvCxnSpPr/>
          <p:nvPr/>
        </p:nvCxnSpPr>
        <p:spPr>
          <a:xfrm>
            <a:off x="679970"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3096"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9970"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13096"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616181" y="2720575"/>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616181"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3529792" y="2720575"/>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3529792"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3529792" y="4731321"/>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3529792"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628650" y="4731321"/>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628650"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426128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1"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Footer Placeholder 5"/>
          <p:cNvSpPr>
            <a:spLocks noGrp="1"/>
          </p:cNvSpPr>
          <p:nvPr>
            <p:ph type="ftr" sz="quarter" idx="11"/>
          </p:nvPr>
        </p:nvSpPr>
        <p:spPr>
          <a:xfrm>
            <a:off x="628650" y="6341879"/>
            <a:ext cx="3797152" cy="249860"/>
          </a:xfrm>
        </p:spPr>
        <p:txBody>
          <a:bodyPr/>
          <a:lstStyle/>
          <a:p>
            <a:endParaRPr lang="en-GB" dirty="0"/>
          </a:p>
        </p:txBody>
      </p:sp>
      <p:sp>
        <p:nvSpPr>
          <p:cNvPr id="7" name="Slide Number Placeholder 6"/>
          <p:cNvSpPr>
            <a:spLocks noGrp="1"/>
          </p:cNvSpPr>
          <p:nvPr>
            <p:ph type="sldNum" sz="quarter" idx="12"/>
          </p:nvPr>
        </p:nvSpPr>
        <p:spPr>
          <a:xfrm>
            <a:off x="4568698" y="6343799"/>
            <a:ext cx="2057400" cy="249860"/>
          </a:xfrm>
        </p:spPr>
        <p:txBody>
          <a:bodyPr/>
          <a:lstStyle/>
          <a:p>
            <a:fld id="{1E8F0C2B-21B0-46B9-80A1-9F88378FCF69}" type="slidenum">
              <a:rPr lang="en-GB" smtClean="0"/>
              <a:t>‹#›</a:t>
            </a:fld>
            <a:endParaRPr lang="en-GB" dirty="0"/>
          </a:p>
        </p:txBody>
      </p:sp>
      <p:sp>
        <p:nvSpPr>
          <p:cNvPr id="8" name="Text Placeholder 3"/>
          <p:cNvSpPr>
            <a:spLocks noGrp="1"/>
          </p:cNvSpPr>
          <p:nvPr>
            <p:ph type="body" sz="half" idx="13" hasCustomPrompt="1"/>
          </p:nvPr>
        </p:nvSpPr>
        <p:spPr>
          <a:xfrm>
            <a:off x="628651"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2830919" y="558914"/>
            <a:ext cx="568443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4015405"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5" name="Text Placeholder 3"/>
          <p:cNvSpPr>
            <a:spLocks noGrp="1"/>
          </p:cNvSpPr>
          <p:nvPr>
            <p:ph type="body" sz="half" idx="15" hasCustomPrompt="1"/>
          </p:nvPr>
        </p:nvSpPr>
        <p:spPr>
          <a:xfrm>
            <a:off x="4015405"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17" name="Picture Placeholder 2"/>
          <p:cNvSpPr>
            <a:spLocks noGrp="1" noChangeAspect="1"/>
          </p:cNvSpPr>
          <p:nvPr>
            <p:ph type="pic" idx="16"/>
          </p:nvPr>
        </p:nvSpPr>
        <p:spPr>
          <a:xfrm>
            <a:off x="628651"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8" name="Text Placeholder 3"/>
          <p:cNvSpPr>
            <a:spLocks noGrp="1"/>
          </p:cNvSpPr>
          <p:nvPr>
            <p:ph type="body" sz="half" idx="17" hasCustomPrompt="1"/>
          </p:nvPr>
        </p:nvSpPr>
        <p:spPr>
          <a:xfrm>
            <a:off x="628651"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0" name="Picture Placeholder 2"/>
          <p:cNvSpPr>
            <a:spLocks noGrp="1" noChangeAspect="1"/>
          </p:cNvSpPr>
          <p:nvPr>
            <p:ph type="pic" idx="18"/>
          </p:nvPr>
        </p:nvSpPr>
        <p:spPr>
          <a:xfrm>
            <a:off x="4015405"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1" name="Text Placeholder 3"/>
          <p:cNvSpPr>
            <a:spLocks noGrp="1"/>
          </p:cNvSpPr>
          <p:nvPr>
            <p:ph type="body" sz="half" idx="19" hasCustomPrompt="1"/>
          </p:nvPr>
        </p:nvSpPr>
        <p:spPr>
          <a:xfrm>
            <a:off x="4015405"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3" name="Text Placeholder 3"/>
          <p:cNvSpPr>
            <a:spLocks noGrp="1"/>
          </p:cNvSpPr>
          <p:nvPr>
            <p:ph type="body" sz="quarter" idx="20" hasCustomPrompt="1"/>
          </p:nvPr>
        </p:nvSpPr>
        <p:spPr>
          <a:xfrm>
            <a:off x="2134711" y="1981803"/>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134711" y="4138925"/>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5521465" y="1981803"/>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5521464" y="4102882"/>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3213640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0"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dirty="0"/>
          </a:p>
        </p:txBody>
      </p:sp>
      <p:sp>
        <p:nvSpPr>
          <p:cNvPr id="8" name="Text Placeholder 3"/>
          <p:cNvSpPr>
            <a:spLocks noGrp="1"/>
          </p:cNvSpPr>
          <p:nvPr>
            <p:ph type="body" sz="half" idx="13" hasCustomPrompt="1"/>
          </p:nvPr>
        </p:nvSpPr>
        <p:spPr>
          <a:xfrm>
            <a:off x="628650"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2830919" y="558914"/>
            <a:ext cx="568443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2752504"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5" name="Text Placeholder 3"/>
          <p:cNvSpPr>
            <a:spLocks noGrp="1"/>
          </p:cNvSpPr>
          <p:nvPr>
            <p:ph type="body" sz="half" idx="15" hasCustomPrompt="1"/>
          </p:nvPr>
        </p:nvSpPr>
        <p:spPr>
          <a:xfrm>
            <a:off x="2752504"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6" name="Picture Placeholder 2"/>
          <p:cNvSpPr>
            <a:spLocks noGrp="1" noChangeAspect="1"/>
          </p:cNvSpPr>
          <p:nvPr>
            <p:ph type="pic" idx="16"/>
          </p:nvPr>
        </p:nvSpPr>
        <p:spPr>
          <a:xfrm>
            <a:off x="4876358" y="2466754"/>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7" name="Text Placeholder 3"/>
          <p:cNvSpPr>
            <a:spLocks noGrp="1"/>
          </p:cNvSpPr>
          <p:nvPr>
            <p:ph type="body" sz="half" idx="17" hasCustomPrompt="1"/>
          </p:nvPr>
        </p:nvSpPr>
        <p:spPr>
          <a:xfrm>
            <a:off x="4876358" y="4876361"/>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Tree>
    <p:extLst>
      <p:ext uri="{BB962C8B-B14F-4D97-AF65-F5344CB8AC3E}">
        <p14:creationId xmlns:p14="http://schemas.microsoft.com/office/powerpoint/2010/main" val="23525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40648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029729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1050678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sp>
        <p:nvSpPr>
          <p:cNvPr id="4" name="Text Placeholder 3"/>
          <p:cNvSpPr>
            <a:spLocks noGrp="1"/>
          </p:cNvSpPr>
          <p:nvPr>
            <p:ph type="body" sz="quarter" idx="13" hasCustomPrompt="1"/>
          </p:nvPr>
        </p:nvSpPr>
        <p:spPr>
          <a:xfrm>
            <a:off x="628650"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0"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20525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1" y="1985209"/>
            <a:ext cx="9144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2830919" y="558914"/>
            <a:ext cx="5684432" cy="674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sz="quarter" idx="14" hasCustomPrompt="1"/>
          </p:nvPr>
        </p:nvSpPr>
        <p:spPr>
          <a:xfrm>
            <a:off x="628651" y="2322181"/>
            <a:ext cx="4077891" cy="654385"/>
          </a:xfrm>
          <a:prstGeom prst="rect">
            <a:avLst/>
          </a:prstGeom>
        </p:spPr>
        <p:txBody>
          <a:bodyPr>
            <a:normAutofit/>
          </a:bodyPr>
          <a:lstStyle>
            <a:lvl1pPr>
              <a:defRPr sz="27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628651" y="3175465"/>
            <a:ext cx="4077891" cy="2111433"/>
          </a:xfrm>
          <a:prstGeom prst="rect">
            <a:avLst/>
          </a:prstGeom>
        </p:spPr>
        <p:txBody>
          <a:bodyPr>
            <a:normAutofit/>
          </a:bodyPr>
          <a:lstStyle>
            <a:lvl1pPr>
              <a:lnSpc>
                <a:spcPct val="100000"/>
              </a:lnSpc>
              <a:spcBef>
                <a:spcPts val="225"/>
              </a:spcBef>
              <a:defRPr sz="105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628651" y="2273599"/>
            <a:ext cx="5830491"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1" name="Text Placeholder 10"/>
          <p:cNvSpPr>
            <a:spLocks noGrp="1"/>
          </p:cNvSpPr>
          <p:nvPr>
            <p:ph type="body" sz="quarter" idx="14" hasCustomPrompt="1"/>
          </p:nvPr>
        </p:nvSpPr>
        <p:spPr>
          <a:xfrm>
            <a:off x="628651" y="2992438"/>
            <a:ext cx="5830491" cy="2684462"/>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7610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628651" y="6341881"/>
            <a:ext cx="3916334" cy="365125"/>
          </a:xfrm>
        </p:spPr>
        <p:txBody>
          <a:bodyPr/>
          <a:lstStyle/>
          <a:p>
            <a:endParaRPr lang="en-GB"/>
          </a:p>
        </p:txBody>
      </p:sp>
      <p:sp>
        <p:nvSpPr>
          <p:cNvPr id="7" name="Picture Placeholder 2"/>
          <p:cNvSpPr>
            <a:spLocks noGrp="1" noChangeAspect="1"/>
          </p:cNvSpPr>
          <p:nvPr>
            <p:ph type="pic" idx="1"/>
          </p:nvPr>
        </p:nvSpPr>
        <p:spPr>
          <a:xfrm>
            <a:off x="4680985" y="1903228"/>
            <a:ext cx="4463016" cy="4954772"/>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3"/>
          <p:cNvSpPr>
            <a:spLocks noGrp="1"/>
          </p:cNvSpPr>
          <p:nvPr>
            <p:ph type="body" sz="quarter" idx="13" hasCustomPrompt="1"/>
          </p:nvPr>
        </p:nvSpPr>
        <p:spPr>
          <a:xfrm>
            <a:off x="628651" y="1903228"/>
            <a:ext cx="3916334" cy="520700"/>
          </a:xfrm>
          <a:prstGeom prst="rect">
            <a:avLst/>
          </a:prstGeom>
        </p:spPr>
        <p:txBody>
          <a:bodyPr/>
          <a:lstStyle>
            <a:lvl1pPr>
              <a:defRPr sz="3300" baseline="0">
                <a:latin typeface="Museo 300" panose="02000000000000000000" pitchFamily="50" charset="0"/>
              </a:defRPr>
            </a:lvl1pPr>
          </a:lstStyle>
          <a:p>
            <a:r>
              <a:rPr lang="en-GB" sz="1800" b="0" i="0" dirty="0">
                <a:solidFill>
                  <a:schemeClr val="accent2"/>
                </a:solidFill>
                <a:latin typeface="+mj-lt"/>
              </a:rPr>
              <a:t>Lorem ipsum </a:t>
            </a:r>
            <a:r>
              <a:rPr lang="en-GB" sz="1800" b="0" i="0" dirty="0" err="1">
                <a:solidFill>
                  <a:schemeClr val="accent2"/>
                </a:solidFill>
                <a:latin typeface="+mj-lt"/>
              </a:rPr>
              <a:t>dolor</a:t>
            </a:r>
            <a:r>
              <a:rPr lang="en-GB" sz="1800" b="0" i="0" dirty="0">
                <a:solidFill>
                  <a:schemeClr val="accent2"/>
                </a:solidFill>
                <a:latin typeface="+mj-lt"/>
              </a:rPr>
              <a:t> sit </a:t>
            </a:r>
            <a:r>
              <a:rPr lang="en-GB" sz="1800" b="0" i="0" dirty="0" err="1">
                <a:solidFill>
                  <a:schemeClr val="accent2"/>
                </a:solidFill>
                <a:latin typeface="+mj-lt"/>
              </a:rPr>
              <a:t>amet</a:t>
            </a:r>
            <a:endParaRPr lang="en-GB" sz="1800" b="0" i="0" dirty="0">
              <a:solidFill>
                <a:schemeClr val="accent2"/>
              </a:solidFill>
              <a:latin typeface="+mj-lt"/>
            </a:endParaRPr>
          </a:p>
        </p:txBody>
      </p:sp>
      <p:sp>
        <p:nvSpPr>
          <p:cNvPr id="10" name="Text Placeholder 10"/>
          <p:cNvSpPr>
            <a:spLocks noGrp="1"/>
          </p:cNvSpPr>
          <p:nvPr>
            <p:ph type="body" sz="quarter" idx="14" hasCustomPrompt="1"/>
          </p:nvPr>
        </p:nvSpPr>
        <p:spPr>
          <a:xfrm>
            <a:off x="628651" y="2622069"/>
            <a:ext cx="3916334" cy="3454537"/>
          </a:xfrm>
          <a:prstGeom prst="rect">
            <a:avLst/>
          </a:prstGeom>
        </p:spPr>
        <p:txBody>
          <a:bodyPr>
            <a:normAutofit/>
          </a:bodyPr>
          <a:lstStyle>
            <a:lvl1pPr>
              <a:lnSpc>
                <a:spcPct val="100000"/>
              </a:lnSpc>
              <a:spcBef>
                <a:spcPts val="225"/>
              </a:spcBef>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6782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679971"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3097" y="2011189"/>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9971"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13097" y="4021431"/>
            <a:ext cx="107547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616182" y="2720575"/>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616182"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3529793" y="2720575"/>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3529793" y="2333625"/>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3529793" y="4731321"/>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3529793"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628650" y="4731321"/>
            <a:ext cx="2638252" cy="1077230"/>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628650" y="4344371"/>
            <a:ext cx="2638252" cy="285750"/>
          </a:xfrm>
          <a:prstGeom prst="rect">
            <a:avLst/>
          </a:prstGeom>
        </p:spPr>
        <p:txBody>
          <a:bodyPr>
            <a:noAutofit/>
          </a:bodyPr>
          <a:lstStyle>
            <a:lvl1pPr>
              <a:defRPr sz="1275"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32926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1"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Footer Placeholder 5"/>
          <p:cNvSpPr>
            <a:spLocks noGrp="1"/>
          </p:cNvSpPr>
          <p:nvPr>
            <p:ph type="ftr" sz="quarter" idx="11"/>
          </p:nvPr>
        </p:nvSpPr>
        <p:spPr>
          <a:xfrm>
            <a:off x="628650" y="6341879"/>
            <a:ext cx="3797152" cy="249860"/>
          </a:xfrm>
        </p:spPr>
        <p:txBody>
          <a:bodyPr/>
          <a:lstStyle/>
          <a:p>
            <a:endParaRPr lang="en-GB" dirty="0"/>
          </a:p>
        </p:txBody>
      </p:sp>
      <p:sp>
        <p:nvSpPr>
          <p:cNvPr id="7" name="Slide Number Placeholder 6"/>
          <p:cNvSpPr>
            <a:spLocks noGrp="1"/>
          </p:cNvSpPr>
          <p:nvPr>
            <p:ph type="sldNum" sz="quarter" idx="12"/>
          </p:nvPr>
        </p:nvSpPr>
        <p:spPr>
          <a:xfrm>
            <a:off x="4568698" y="6343799"/>
            <a:ext cx="20574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628651"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2830919" y="558914"/>
            <a:ext cx="568443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4015405" y="1945758"/>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Text Placeholder 3"/>
          <p:cNvSpPr>
            <a:spLocks noGrp="1"/>
          </p:cNvSpPr>
          <p:nvPr>
            <p:ph type="body" sz="half" idx="15" hasCustomPrompt="1"/>
          </p:nvPr>
        </p:nvSpPr>
        <p:spPr>
          <a:xfrm>
            <a:off x="4015405" y="3449096"/>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17" name="Picture Placeholder 2"/>
          <p:cNvSpPr>
            <a:spLocks noGrp="1" noChangeAspect="1"/>
          </p:cNvSpPr>
          <p:nvPr>
            <p:ph type="pic" idx="16"/>
          </p:nvPr>
        </p:nvSpPr>
        <p:spPr>
          <a:xfrm>
            <a:off x="628651"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8" name="Text Placeholder 3"/>
          <p:cNvSpPr>
            <a:spLocks noGrp="1"/>
          </p:cNvSpPr>
          <p:nvPr>
            <p:ph type="body" sz="half" idx="17" hasCustomPrompt="1"/>
          </p:nvPr>
        </p:nvSpPr>
        <p:spPr>
          <a:xfrm>
            <a:off x="628651"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0" name="Picture Placeholder 2"/>
          <p:cNvSpPr>
            <a:spLocks noGrp="1" noChangeAspect="1"/>
          </p:cNvSpPr>
          <p:nvPr>
            <p:ph type="pic" idx="18"/>
          </p:nvPr>
        </p:nvSpPr>
        <p:spPr>
          <a:xfrm>
            <a:off x="4015405" y="4102881"/>
            <a:ext cx="1302428" cy="1503338"/>
          </a:xfrm>
          <a:prstGeom prst="rect">
            <a:avLst/>
          </a:prstGeom>
        </p:spPr>
        <p:txBody>
          <a:bodyPr anchor="t">
            <a:normAutofit/>
          </a:bodyPr>
          <a:lstStyle>
            <a:lvl1pPr marL="0" indent="0">
              <a:buNone/>
              <a:defRPr sz="9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1" name="Text Placeholder 3"/>
          <p:cNvSpPr>
            <a:spLocks noGrp="1"/>
          </p:cNvSpPr>
          <p:nvPr>
            <p:ph type="body" sz="half" idx="19" hasCustomPrompt="1"/>
          </p:nvPr>
        </p:nvSpPr>
        <p:spPr>
          <a:xfrm>
            <a:off x="4015405" y="5606219"/>
            <a:ext cx="1302428" cy="414506"/>
          </a:xfrm>
          <a:prstGeom prst="rect">
            <a:avLst/>
          </a:prstGeom>
          <a:solidFill>
            <a:schemeClr val="accent3"/>
          </a:solidFill>
        </p:spPr>
        <p:txBody>
          <a:bodyPr anchor="ctr">
            <a:normAutofit/>
          </a:bodyPr>
          <a:lstStyle>
            <a:lvl1pPr marL="0" indent="0" algn="ctr">
              <a:lnSpc>
                <a:spcPct val="100000"/>
              </a:lnSpc>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3" name="Text Placeholder 3"/>
          <p:cNvSpPr>
            <a:spLocks noGrp="1"/>
          </p:cNvSpPr>
          <p:nvPr>
            <p:ph type="body" sz="quarter" idx="20" hasCustomPrompt="1"/>
          </p:nvPr>
        </p:nvSpPr>
        <p:spPr>
          <a:xfrm>
            <a:off x="2134711" y="1981805"/>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134711" y="4138927"/>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5521465" y="1981805"/>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5521465" y="4102884"/>
            <a:ext cx="1677062" cy="1881799"/>
          </a:xfrm>
          <a:prstGeom prst="rect">
            <a:avLst/>
          </a:prstGeom>
        </p:spPr>
        <p:txBody>
          <a:bodyPr>
            <a:noAutofit/>
          </a:bodyPr>
          <a:lstStyle>
            <a:lvl1pPr>
              <a:lnSpc>
                <a:spcPct val="100000"/>
              </a:lnSpc>
              <a:defRPr sz="9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111331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650"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628650"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9" name="Title 1"/>
          <p:cNvSpPr>
            <a:spLocks noGrp="1"/>
          </p:cNvSpPr>
          <p:nvPr>
            <p:ph type="title"/>
          </p:nvPr>
        </p:nvSpPr>
        <p:spPr>
          <a:xfrm>
            <a:off x="2830919" y="558914"/>
            <a:ext cx="568443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2752505" y="2466755"/>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Text Placeholder 3"/>
          <p:cNvSpPr>
            <a:spLocks noGrp="1"/>
          </p:cNvSpPr>
          <p:nvPr>
            <p:ph type="body" sz="half" idx="15" hasCustomPrompt="1"/>
          </p:nvPr>
        </p:nvSpPr>
        <p:spPr>
          <a:xfrm>
            <a:off x="2752505" y="4876362"/>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
        <p:nvSpPr>
          <p:cNvPr id="26" name="Picture Placeholder 2"/>
          <p:cNvSpPr>
            <a:spLocks noGrp="1" noChangeAspect="1"/>
          </p:cNvSpPr>
          <p:nvPr>
            <p:ph type="pic" idx="16"/>
          </p:nvPr>
        </p:nvSpPr>
        <p:spPr>
          <a:xfrm>
            <a:off x="4876359" y="2466754"/>
            <a:ext cx="1967758" cy="2409608"/>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7" name="Text Placeholder 3"/>
          <p:cNvSpPr>
            <a:spLocks noGrp="1"/>
          </p:cNvSpPr>
          <p:nvPr>
            <p:ph type="body" sz="half" idx="17" hasCustomPrompt="1"/>
          </p:nvPr>
        </p:nvSpPr>
        <p:spPr>
          <a:xfrm>
            <a:off x="4876359" y="4876361"/>
            <a:ext cx="1967758" cy="450550"/>
          </a:xfrm>
          <a:prstGeom prst="rect">
            <a:avLst/>
          </a:prstGeom>
          <a:solidFill>
            <a:schemeClr val="accent3"/>
          </a:solidFill>
        </p:spPr>
        <p:txBody>
          <a:bodyPr anchor="ctr">
            <a:normAutofit/>
          </a:bodyPr>
          <a:lstStyle>
            <a:lvl1pPr marL="0" indent="0" algn="ctr">
              <a:buNone/>
              <a:defRPr sz="750" b="1" i="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1438757"/>
            <a:ext cx="6293145" cy="788027"/>
          </a:xfrm>
        </p:spPr>
        <p:txBody>
          <a:bodyPr anchor="b">
            <a:normAutofit/>
          </a:bodyPr>
          <a:lstStyle>
            <a:lvl1pPr algn="l">
              <a:defRPr sz="33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628650" y="3637296"/>
            <a:ext cx="6293145" cy="561728"/>
          </a:xfrm>
          <a:prstGeom prst="rect">
            <a:avLst/>
          </a:prstGeom>
        </p:spPr>
        <p:txBody>
          <a:bodyPr>
            <a:normAutofit/>
          </a:bodyPr>
          <a:lstStyle>
            <a:lvl1pPr marL="0" indent="0" algn="l">
              <a:buNone/>
              <a:defRPr sz="1800" b="0" i="0" baseline="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628650" y="3458057"/>
            <a:ext cx="1075475"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41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0" y="6341881"/>
            <a:ext cx="3797152" cy="365125"/>
          </a:xfrm>
          <a:prstGeom prst="rect">
            <a:avLst/>
          </a:prstGeom>
        </p:spPr>
        <p:txBody>
          <a:bodyPr vert="horz" lIns="91440" tIns="45720" rIns="91440" bIns="45720" rtlCol="0" anchor="ctr"/>
          <a:lstStyle>
            <a:lvl1pPr algn="l">
              <a:defRPr sz="900" b="0" i="0" baseline="0">
                <a:solidFill>
                  <a:schemeClr val="accent4"/>
                </a:solidFill>
                <a:latin typeface="Open Sans" panose="020B0606030504020204" pitchFamily="34" charset="0"/>
              </a:defRPr>
            </a:lvl1pPr>
          </a:lstStyle>
          <a:p>
            <a:r>
              <a:rPr lang="en-GB"/>
              <a:t>South East Local Enterprise Partnership</a:t>
            </a:r>
            <a:endParaRPr lang="en-GB" dirty="0"/>
          </a:p>
        </p:txBody>
      </p:sp>
      <p:sp>
        <p:nvSpPr>
          <p:cNvPr id="6" name="Slide Number Placeholder 5"/>
          <p:cNvSpPr>
            <a:spLocks noGrp="1"/>
          </p:cNvSpPr>
          <p:nvPr>
            <p:ph type="sldNum" sz="quarter" idx="4"/>
          </p:nvPr>
        </p:nvSpPr>
        <p:spPr>
          <a:xfrm>
            <a:off x="4568698" y="6343801"/>
            <a:ext cx="2057400" cy="365125"/>
          </a:xfrm>
          <a:prstGeom prst="rect">
            <a:avLst/>
          </a:prstGeom>
        </p:spPr>
        <p:txBody>
          <a:bodyPr vert="horz" lIns="91440" tIns="45720" rIns="91440" bIns="45720" rtlCol="0" anchor="ctr"/>
          <a:lstStyle>
            <a:lvl1pPr algn="r">
              <a:defRPr sz="9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2830919" y="558914"/>
            <a:ext cx="5684432" cy="6744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6099" y="3084289"/>
            <a:ext cx="4384557"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576" y="107351"/>
            <a:ext cx="2534711"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p:txStyles>
    <p:titleStyle>
      <a:lvl1pPr algn="r" defTabSz="685800" rtl="0" eaLnBrk="1" latinLnBrk="0" hangingPunct="1">
        <a:lnSpc>
          <a:spcPct val="90000"/>
        </a:lnSpc>
        <a:spcBef>
          <a:spcPct val="0"/>
        </a:spcBef>
        <a:buNone/>
        <a:defRPr lang="en-US" sz="2700" b="0" i="0" kern="1200" dirty="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lang="en-US" sz="3300" b="0" i="0" kern="1200" dirty="0" smtClean="0">
          <a:solidFill>
            <a:schemeClr val="accent3"/>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lang="en-US" sz="1800" kern="1200" dirty="0" smtClean="0">
          <a:solidFill>
            <a:schemeClr val="accent2"/>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lang="en-US" sz="1500" kern="1200" dirty="0" smtClean="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lang="en-US" sz="1350" kern="1200" dirty="0" smtClean="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lang="en-US" sz="13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0" y="6341879"/>
            <a:ext cx="3797152" cy="365125"/>
          </a:xfrm>
          <a:prstGeom prst="rect">
            <a:avLst/>
          </a:prstGeom>
        </p:spPr>
        <p:txBody>
          <a:bodyPr vert="horz" lIns="91440" tIns="45720" rIns="91440" bIns="45720" rtlCol="0" anchor="ctr"/>
          <a:lstStyle>
            <a:lvl1pPr algn="l">
              <a:defRPr sz="900" b="0" i="0" baseline="0">
                <a:solidFill>
                  <a:schemeClr val="accent4"/>
                </a:solidFill>
                <a:latin typeface="Open Sans" panose="020B0606030504020204" pitchFamily="34" charset="0"/>
              </a:defRPr>
            </a:lvl1pPr>
          </a:lstStyle>
          <a:p>
            <a:r>
              <a:rPr lang="en-GB"/>
              <a:t>South East Local Enterprise Partnership</a:t>
            </a:r>
            <a:endParaRPr lang="en-GB" dirty="0"/>
          </a:p>
        </p:txBody>
      </p:sp>
      <p:sp>
        <p:nvSpPr>
          <p:cNvPr id="6" name="Slide Number Placeholder 5"/>
          <p:cNvSpPr>
            <a:spLocks noGrp="1"/>
          </p:cNvSpPr>
          <p:nvPr>
            <p:ph type="sldNum" sz="quarter" idx="4"/>
          </p:nvPr>
        </p:nvSpPr>
        <p:spPr>
          <a:xfrm>
            <a:off x="4568698" y="6343799"/>
            <a:ext cx="2057400" cy="365125"/>
          </a:xfrm>
          <a:prstGeom prst="rect">
            <a:avLst/>
          </a:prstGeom>
        </p:spPr>
        <p:txBody>
          <a:bodyPr vert="horz" lIns="91440" tIns="45720" rIns="91440" bIns="45720" rtlCol="0" anchor="ctr"/>
          <a:lstStyle>
            <a:lvl1pPr algn="r">
              <a:defRPr sz="9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637954" y="558914"/>
            <a:ext cx="5684432" cy="674463"/>
          </a:xfrm>
          <a:prstGeom prst="rect">
            <a:avLst/>
          </a:prstGeom>
        </p:spPr>
        <p:txBody>
          <a:bodyPr vert="horz" lIns="91440" tIns="45720" rIns="91440" bIns="45720" rtlCol="0" anchor="ctr">
            <a:normAutofit/>
          </a:bodyPr>
          <a:lstStyle/>
          <a:p>
            <a:r>
              <a:rPr lang="en-US" dirty="0"/>
              <a:t>Click to edit Master title style</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6098" y="3084287"/>
            <a:ext cx="4384557" cy="5431547"/>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6098" y="112741"/>
            <a:ext cx="2541709" cy="1509303"/>
          </a:xfrm>
          <a:prstGeom prst="rect">
            <a:avLst/>
          </a:prstGeom>
        </p:spPr>
      </p:pic>
    </p:spTree>
    <p:extLst>
      <p:ext uri="{BB962C8B-B14F-4D97-AF65-F5344CB8AC3E}">
        <p14:creationId xmlns:p14="http://schemas.microsoft.com/office/powerpoint/2010/main" val="4166951598"/>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defTabSz="685800" rtl="0" eaLnBrk="1" latinLnBrk="0" hangingPunct="1">
        <a:lnSpc>
          <a:spcPct val="90000"/>
        </a:lnSpc>
        <a:spcBef>
          <a:spcPct val="0"/>
        </a:spcBef>
        <a:buNone/>
        <a:defRPr lang="en-US" sz="2700" b="0" i="0" kern="1200" dirty="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lang="en-US" sz="3300" b="0" i="0" kern="1200" dirty="0" smtClean="0">
          <a:solidFill>
            <a:schemeClr val="accent3"/>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lang="en-US" sz="1800" kern="1200" dirty="0" smtClean="0">
          <a:solidFill>
            <a:schemeClr val="accent2"/>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lang="en-US" sz="1500" kern="1200" dirty="0" smtClean="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lang="en-US" sz="1350" kern="1200" dirty="0" smtClean="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lang="en-US" sz="13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0" y="6341879"/>
            <a:ext cx="3797152" cy="365125"/>
          </a:xfrm>
          <a:prstGeom prst="rect">
            <a:avLst/>
          </a:prstGeom>
        </p:spPr>
        <p:txBody>
          <a:bodyPr vert="horz" lIns="91440" tIns="45720" rIns="91440" bIns="45720" rtlCol="0" anchor="ctr"/>
          <a:lstStyle>
            <a:lvl1pPr algn="l">
              <a:defRPr sz="900" b="0" i="0" baseline="0">
                <a:solidFill>
                  <a:schemeClr val="accent4"/>
                </a:solidFill>
                <a:latin typeface="Open Sans" panose="020B0606030504020204" pitchFamily="34" charset="0"/>
              </a:defRPr>
            </a:lvl1pPr>
          </a:lstStyle>
          <a:p>
            <a:r>
              <a:rPr lang="en-GB" dirty="0"/>
              <a:t>South East Local Enterprise Partnership</a:t>
            </a:r>
          </a:p>
        </p:txBody>
      </p:sp>
      <p:sp>
        <p:nvSpPr>
          <p:cNvPr id="6" name="Slide Number Placeholder 5"/>
          <p:cNvSpPr>
            <a:spLocks noGrp="1"/>
          </p:cNvSpPr>
          <p:nvPr>
            <p:ph type="sldNum" sz="quarter" idx="4"/>
          </p:nvPr>
        </p:nvSpPr>
        <p:spPr>
          <a:xfrm>
            <a:off x="4568698" y="6343799"/>
            <a:ext cx="2057400" cy="365125"/>
          </a:xfrm>
          <a:prstGeom prst="rect">
            <a:avLst/>
          </a:prstGeom>
        </p:spPr>
        <p:txBody>
          <a:bodyPr vert="horz" lIns="91440" tIns="45720" rIns="91440" bIns="45720" rtlCol="0" anchor="ctr"/>
          <a:lstStyle>
            <a:lvl1pPr algn="r">
              <a:defRPr sz="9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2830919" y="558914"/>
            <a:ext cx="5684432" cy="6744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9" name="Picture 8"/>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4575" y="107349"/>
            <a:ext cx="2534711" cy="1498179"/>
          </a:xfrm>
          <a:prstGeom prst="rect">
            <a:avLst/>
          </a:prstGeom>
        </p:spPr>
      </p:pic>
    </p:spTree>
    <p:extLst>
      <p:ext uri="{BB962C8B-B14F-4D97-AF65-F5344CB8AC3E}">
        <p14:creationId xmlns:p14="http://schemas.microsoft.com/office/powerpoint/2010/main" val="379183516"/>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r" defTabSz="685800" rtl="0" eaLnBrk="1" latinLnBrk="0" hangingPunct="1">
        <a:lnSpc>
          <a:spcPct val="90000"/>
        </a:lnSpc>
        <a:spcBef>
          <a:spcPct val="0"/>
        </a:spcBef>
        <a:buNone/>
        <a:defRPr lang="en-US" sz="2700" b="0" i="0" kern="1200" dirty="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lang="en-US" sz="3300" b="0" i="0" kern="1200" dirty="0" smtClean="0">
          <a:solidFill>
            <a:schemeClr val="accent3"/>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lang="en-US" sz="1800" kern="1200" dirty="0" smtClean="0">
          <a:solidFill>
            <a:schemeClr val="accent2"/>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lang="en-US" sz="1500" kern="1200" dirty="0" smtClean="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lang="en-US" sz="1350" kern="1200" dirty="0" smtClean="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lang="en-US" sz="13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cid:image004.jpg@01D353D6.FD19805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3.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p:txBody>
          <a:bodyPr>
            <a:normAutofit/>
          </a:bodyPr>
          <a:lstStyle/>
          <a:p>
            <a:r>
              <a:rPr lang="en-GB" sz="3600" b="1" dirty="0">
                <a:latin typeface="Calibri" panose="020F0502020204030204" pitchFamily="34" charset="0"/>
              </a:rPr>
              <a:t>Sector Support Fund</a:t>
            </a:r>
          </a:p>
        </p:txBody>
      </p:sp>
    </p:spTree>
    <p:extLst>
      <p:ext uri="{BB962C8B-B14F-4D97-AF65-F5344CB8AC3E}">
        <p14:creationId xmlns:p14="http://schemas.microsoft.com/office/powerpoint/2010/main" val="280661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59EE-27FC-41B0-B856-F4C54424A799}"/>
              </a:ext>
            </a:extLst>
          </p:cNvPr>
          <p:cNvSpPr>
            <a:spLocks noGrp="1"/>
          </p:cNvSpPr>
          <p:nvPr>
            <p:ph type="title"/>
          </p:nvPr>
        </p:nvSpPr>
        <p:spPr/>
        <p:txBody>
          <a:bodyPr/>
          <a:lstStyle/>
          <a:p>
            <a:r>
              <a:rPr lang="en-GB" dirty="0"/>
              <a:t>Kent and Medway Medical School</a:t>
            </a:r>
          </a:p>
        </p:txBody>
      </p:sp>
      <p:pic>
        <p:nvPicPr>
          <p:cNvPr id="3" name="Picture 2">
            <a:extLst>
              <a:ext uri="{FF2B5EF4-FFF2-40B4-BE49-F238E27FC236}">
                <a16:creationId xmlns:a16="http://schemas.microsoft.com/office/drawing/2014/main" id="{FDF099EE-9444-4626-A66F-197F022E69CD}"/>
              </a:ext>
            </a:extLst>
          </p:cNvPr>
          <p:cNvPicPr>
            <a:picLocks noChangeAspect="1"/>
          </p:cNvPicPr>
          <p:nvPr/>
        </p:nvPicPr>
        <p:blipFill rotWithShape="1">
          <a:blip r:embed="rId2"/>
          <a:srcRect t="10800" r="58662" b="8001"/>
          <a:stretch/>
        </p:blipFill>
        <p:spPr>
          <a:xfrm>
            <a:off x="971600" y="2132856"/>
            <a:ext cx="6777770" cy="3744416"/>
          </a:xfrm>
          <a:prstGeom prst="rect">
            <a:avLst/>
          </a:prstGeom>
        </p:spPr>
      </p:pic>
    </p:spTree>
    <p:extLst>
      <p:ext uri="{BB962C8B-B14F-4D97-AF65-F5344CB8AC3E}">
        <p14:creationId xmlns:p14="http://schemas.microsoft.com/office/powerpoint/2010/main" val="109613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B4FD-7946-41E2-9E0D-A72F10D64CBA}"/>
              </a:ext>
            </a:extLst>
          </p:cNvPr>
          <p:cNvSpPr>
            <a:spLocks noGrp="1"/>
          </p:cNvSpPr>
          <p:nvPr>
            <p:ph type="title"/>
          </p:nvPr>
        </p:nvSpPr>
        <p:spPr/>
        <p:txBody>
          <a:bodyPr/>
          <a:lstStyle/>
          <a:p>
            <a:r>
              <a:rPr lang="en-GB" dirty="0" err="1"/>
              <a:t>Grays</a:t>
            </a:r>
            <a:r>
              <a:rPr lang="en-GB" dirty="0"/>
              <a:t> South, Thurrock</a:t>
            </a:r>
          </a:p>
        </p:txBody>
      </p:sp>
      <p:pic>
        <p:nvPicPr>
          <p:cNvPr id="3" name="Picture 2">
            <a:extLst>
              <a:ext uri="{FF2B5EF4-FFF2-40B4-BE49-F238E27FC236}">
                <a16:creationId xmlns:a16="http://schemas.microsoft.com/office/drawing/2014/main" id="{804BB517-728D-42BC-AC2D-904008407552}"/>
              </a:ext>
            </a:extLst>
          </p:cNvPr>
          <p:cNvPicPr>
            <a:picLocks noChangeAspect="1"/>
          </p:cNvPicPr>
          <p:nvPr/>
        </p:nvPicPr>
        <p:blipFill rotWithShape="1">
          <a:blip r:embed="rId2"/>
          <a:srcRect l="1175" t="13601" r="69041" b="10800"/>
          <a:stretch/>
        </p:blipFill>
        <p:spPr>
          <a:xfrm>
            <a:off x="642400" y="1321365"/>
            <a:ext cx="6953936" cy="4964338"/>
          </a:xfrm>
          <a:prstGeom prst="rect">
            <a:avLst/>
          </a:prstGeom>
        </p:spPr>
      </p:pic>
    </p:spTree>
    <p:extLst>
      <p:ext uri="{BB962C8B-B14F-4D97-AF65-F5344CB8AC3E}">
        <p14:creationId xmlns:p14="http://schemas.microsoft.com/office/powerpoint/2010/main" val="150510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1296" y="2564904"/>
            <a:ext cx="3438017" cy="2123658"/>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1" i="1" u="none" strike="noStrike" kern="1200" cap="none" spc="0" normalizeH="0" baseline="0" noProof="0" dirty="0">
              <a:ln>
                <a:noFill/>
              </a:ln>
              <a:solidFill>
                <a:srgbClr val="393944"/>
              </a:solidFill>
              <a:effectLst/>
              <a:uLnTx/>
              <a:uFillTx/>
              <a:latin typeface="Open Sans"/>
              <a:ea typeface="ＭＳ Ｐゴシック"/>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1" i="1" u="none" strike="noStrike" kern="1200" cap="none" spc="0" normalizeH="0" baseline="0" noProof="0" dirty="0">
              <a:ln>
                <a:noFill/>
              </a:ln>
              <a:solidFill>
                <a:srgbClr val="393944"/>
              </a:solidFill>
              <a:effectLst/>
              <a:uLnTx/>
              <a:uFillTx/>
              <a:latin typeface="Open Sans"/>
              <a:ea typeface="ＭＳ Ｐゴシック"/>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393944"/>
                </a:solidFill>
                <a:effectLst/>
                <a:uLnTx/>
                <a:uFillTx/>
                <a:latin typeface="Open Sans"/>
                <a:ea typeface="ＭＳ Ｐゴシック"/>
                <a:cs typeface="+mn-cs"/>
              </a:rPr>
              <a:t>33 projects completed</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393944"/>
              </a:solidFill>
              <a:effectLst/>
              <a:uLnTx/>
              <a:uFillTx/>
              <a:latin typeface="Open Sans"/>
              <a:ea typeface="ＭＳ Ｐゴシック"/>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393944"/>
                </a:solidFill>
                <a:effectLst/>
                <a:uLnTx/>
                <a:uFillTx/>
                <a:latin typeface="Open Sans"/>
                <a:ea typeface="ＭＳ Ｐゴシック"/>
                <a:cs typeface="+mn-cs"/>
              </a:rPr>
              <a:t>14,609 jobs created</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393944"/>
              </a:solidFill>
              <a:effectLst/>
              <a:uLnTx/>
              <a:uFillTx/>
              <a:latin typeface="Open Sans"/>
              <a:ea typeface="ＭＳ Ｐゴシック"/>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393944"/>
                </a:solidFill>
                <a:effectLst/>
                <a:uLnTx/>
                <a:uFillTx/>
                <a:latin typeface="Open Sans"/>
                <a:ea typeface="ＭＳ Ｐゴシック"/>
                <a:cs typeface="+mn-cs"/>
              </a:rPr>
              <a:t>20,835 homes delivered</a:t>
            </a:r>
            <a:endParaRPr kumimoji="0" lang="en-GB" sz="2100" b="0" i="0" u="none" strike="noStrike" kern="1200" cap="none" spc="0" normalizeH="0" baseline="0" noProof="0" dirty="0">
              <a:ln>
                <a:noFill/>
              </a:ln>
              <a:solidFill>
                <a:srgbClr val="393944"/>
              </a:solidFill>
              <a:effectLst/>
              <a:uLnTx/>
              <a:uFillTx/>
              <a:latin typeface="Open Sans"/>
              <a:ea typeface="ＭＳ Ｐゴシック"/>
              <a:cs typeface="+mn-cs"/>
            </a:endParaRPr>
          </a:p>
        </p:txBody>
      </p:sp>
      <p:sp>
        <p:nvSpPr>
          <p:cNvPr id="2" name="Rectangle 1">
            <a:extLst>
              <a:ext uri="{FF2B5EF4-FFF2-40B4-BE49-F238E27FC236}">
                <a16:creationId xmlns:a16="http://schemas.microsoft.com/office/drawing/2014/main" id="{D2AABF23-BBAB-42E2-9274-7172914BA0D5}"/>
              </a:ext>
            </a:extLst>
          </p:cNvPr>
          <p:cNvSpPr/>
          <p:nvPr/>
        </p:nvSpPr>
        <p:spPr>
          <a:xfrm>
            <a:off x="231411" y="1447126"/>
            <a:ext cx="2951958"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BCCD"/>
                </a:solidFill>
                <a:effectLst/>
                <a:uLnTx/>
                <a:uFillTx/>
                <a:latin typeface="Museo 300"/>
                <a:ea typeface="ＭＳ Ｐゴシック"/>
                <a:cs typeface="+mn-cs"/>
              </a:rPr>
              <a:t>Projects Outputs Reported to Date</a:t>
            </a:r>
            <a:endParaRPr kumimoji="0" lang="en-GB" sz="2800" b="0" i="0" u="none" strike="noStrike" kern="1200" cap="none" spc="0" normalizeH="0" baseline="0" noProof="0" dirty="0">
              <a:ln>
                <a:noFill/>
              </a:ln>
              <a:solidFill>
                <a:srgbClr val="F6F6F6"/>
              </a:solidFill>
              <a:effectLst/>
              <a:uLnTx/>
              <a:uFillTx/>
              <a:latin typeface="Times" charset="0"/>
              <a:ea typeface="MS PGothic" pitchFamily="34" charset="-128"/>
              <a:cs typeface="+mn-cs"/>
            </a:endParaRPr>
          </a:p>
        </p:txBody>
      </p:sp>
      <p:pic>
        <p:nvPicPr>
          <p:cNvPr id="3" name="Picture 2">
            <a:extLst>
              <a:ext uri="{FF2B5EF4-FFF2-40B4-BE49-F238E27FC236}">
                <a16:creationId xmlns:a16="http://schemas.microsoft.com/office/drawing/2014/main" id="{56371B29-EBB9-489D-B4D8-C201E2576322}"/>
              </a:ext>
            </a:extLst>
          </p:cNvPr>
          <p:cNvPicPr>
            <a:picLocks noChangeAspect="1"/>
          </p:cNvPicPr>
          <p:nvPr/>
        </p:nvPicPr>
        <p:blipFill>
          <a:blip r:embed="rId2"/>
          <a:stretch>
            <a:fillRect/>
          </a:stretch>
        </p:blipFill>
        <p:spPr>
          <a:xfrm>
            <a:off x="3491880" y="0"/>
            <a:ext cx="5652120" cy="6858000"/>
          </a:xfrm>
          <a:prstGeom prst="rect">
            <a:avLst/>
          </a:prstGeom>
          <a:solidFill>
            <a:schemeClr val="tx1"/>
          </a:solidFill>
        </p:spPr>
      </p:pic>
    </p:spTree>
    <p:extLst>
      <p:ext uri="{BB962C8B-B14F-4D97-AF65-F5344CB8AC3E}">
        <p14:creationId xmlns:p14="http://schemas.microsoft.com/office/powerpoint/2010/main" val="122270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ABF23-BBAB-42E2-9274-7172914BA0D5}"/>
              </a:ext>
            </a:extLst>
          </p:cNvPr>
          <p:cNvSpPr/>
          <p:nvPr/>
        </p:nvSpPr>
        <p:spPr>
          <a:xfrm>
            <a:off x="231411" y="1447126"/>
            <a:ext cx="2951958"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44BCCD"/>
                </a:solidFill>
                <a:effectLst/>
                <a:uLnTx/>
                <a:uFillTx/>
                <a:latin typeface="Museo 300"/>
                <a:ea typeface="ＭＳ Ｐゴシック"/>
                <a:cs typeface="+mn-cs"/>
              </a:rPr>
              <a:t>Projects Risk Assessment </a:t>
            </a:r>
            <a:endParaRPr kumimoji="0" lang="en-GB" sz="2800" b="0" i="0" u="none" strike="noStrike" kern="1200" cap="none" spc="0" normalizeH="0" baseline="0" noProof="0" dirty="0">
              <a:ln>
                <a:noFill/>
              </a:ln>
              <a:solidFill>
                <a:srgbClr val="F6F6F6"/>
              </a:solidFill>
              <a:effectLst/>
              <a:uLnTx/>
              <a:uFillTx/>
              <a:latin typeface="Times" charset="0"/>
              <a:ea typeface="MS PGothic" pitchFamily="34" charset="-128"/>
              <a:cs typeface="+mn-cs"/>
            </a:endParaRPr>
          </a:p>
        </p:txBody>
      </p:sp>
      <p:graphicFrame>
        <p:nvGraphicFramePr>
          <p:cNvPr id="3" name="Table 2">
            <a:extLst>
              <a:ext uri="{FF2B5EF4-FFF2-40B4-BE49-F238E27FC236}">
                <a16:creationId xmlns:a16="http://schemas.microsoft.com/office/drawing/2014/main" id="{FAAA455E-293B-4C95-9A88-181C480AC781}"/>
              </a:ext>
            </a:extLst>
          </p:cNvPr>
          <p:cNvGraphicFramePr>
            <a:graphicFrameLocks noGrp="1"/>
          </p:cNvGraphicFramePr>
          <p:nvPr>
            <p:extLst/>
          </p:nvPr>
        </p:nvGraphicFramePr>
        <p:xfrm>
          <a:off x="2771800" y="1628800"/>
          <a:ext cx="5616623" cy="2520280"/>
        </p:xfrm>
        <a:graphic>
          <a:graphicData uri="http://schemas.openxmlformats.org/drawingml/2006/table">
            <a:tbl>
              <a:tblPr firstRow="1" firstCol="1" bandRow="1"/>
              <a:tblGrid>
                <a:gridCol w="999992">
                  <a:extLst>
                    <a:ext uri="{9D8B030D-6E8A-4147-A177-3AD203B41FA5}">
                      <a16:colId xmlns:a16="http://schemas.microsoft.com/office/drawing/2014/main" val="4127270416"/>
                    </a:ext>
                  </a:extLst>
                </a:gridCol>
                <a:gridCol w="1199991">
                  <a:extLst>
                    <a:ext uri="{9D8B030D-6E8A-4147-A177-3AD203B41FA5}">
                      <a16:colId xmlns:a16="http://schemas.microsoft.com/office/drawing/2014/main" val="3373964505"/>
                    </a:ext>
                  </a:extLst>
                </a:gridCol>
                <a:gridCol w="1183324">
                  <a:extLst>
                    <a:ext uri="{9D8B030D-6E8A-4147-A177-3AD203B41FA5}">
                      <a16:colId xmlns:a16="http://schemas.microsoft.com/office/drawing/2014/main" val="743862367"/>
                    </a:ext>
                  </a:extLst>
                </a:gridCol>
                <a:gridCol w="1233324">
                  <a:extLst>
                    <a:ext uri="{9D8B030D-6E8A-4147-A177-3AD203B41FA5}">
                      <a16:colId xmlns:a16="http://schemas.microsoft.com/office/drawing/2014/main" val="1201239591"/>
                    </a:ext>
                  </a:extLst>
                </a:gridCol>
                <a:gridCol w="999992">
                  <a:extLst>
                    <a:ext uri="{9D8B030D-6E8A-4147-A177-3AD203B41FA5}">
                      <a16:colId xmlns:a16="http://schemas.microsoft.com/office/drawing/2014/main" val="3406818832"/>
                    </a:ext>
                  </a:extLst>
                </a:gridCol>
              </a:tblGrid>
              <a:tr h="360040">
                <a:tc>
                  <a:txBody>
                    <a:bodyPr/>
                    <a:lstStyle/>
                    <a:p>
                      <a:pPr algn="ctr">
                        <a:lnSpc>
                          <a:spcPct val="115000"/>
                        </a:lnSpc>
                        <a:spcAft>
                          <a:spcPts val="0"/>
                        </a:spcAft>
                      </a:pPr>
                      <a:r>
                        <a:rPr lang="en-GB"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Score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Delivery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Financials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Reputation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Overall</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76681730"/>
                  </a:ext>
                </a:extLst>
              </a:tr>
              <a:tr h="360040">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646455"/>
                  </a:ext>
                </a:extLst>
              </a:tr>
              <a:tr h="360040">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668544"/>
                  </a:ext>
                </a:extLst>
              </a:tr>
              <a:tr h="360040">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33364"/>
                  </a:ext>
                </a:extLst>
              </a:tr>
              <a:tr h="360040">
                <a:tc>
                  <a:txBody>
                    <a:bodyPr/>
                    <a:lstStyle/>
                    <a:p>
                      <a:pPr algn="ctr">
                        <a:lnSpc>
                          <a:spcPct val="115000"/>
                        </a:lnSpc>
                        <a:spcAft>
                          <a:spcPts val="0"/>
                        </a:spcAft>
                      </a:pPr>
                      <a:r>
                        <a:rPr lang="en-GB"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088499"/>
                  </a:ext>
                </a:extLst>
              </a:tr>
              <a:tr h="360040">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597244"/>
                  </a:ext>
                </a:extLst>
              </a:tr>
              <a:tr h="360040">
                <a:tc>
                  <a:txBody>
                    <a:bodyPr/>
                    <a:lstStyle/>
                    <a:p>
                      <a:pPr algn="ctr">
                        <a:lnSpc>
                          <a:spcPct val="115000"/>
                        </a:lnSpc>
                        <a:spcAft>
                          <a:spcPts val="0"/>
                        </a:spcAft>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670479"/>
                  </a:ext>
                </a:extLst>
              </a:tr>
            </a:tbl>
          </a:graphicData>
        </a:graphic>
      </p:graphicFrame>
      <p:sp>
        <p:nvSpPr>
          <p:cNvPr id="5" name="TextBox 4">
            <a:extLst>
              <a:ext uri="{FF2B5EF4-FFF2-40B4-BE49-F238E27FC236}">
                <a16:creationId xmlns:a16="http://schemas.microsoft.com/office/drawing/2014/main" id="{8FD4B7E4-7D5E-430B-8AB8-BF63B4293386}"/>
              </a:ext>
            </a:extLst>
          </p:cNvPr>
          <p:cNvSpPr txBox="1"/>
          <p:nvPr/>
        </p:nvSpPr>
        <p:spPr>
          <a:xfrm>
            <a:off x="697285" y="4456768"/>
            <a:ext cx="6192688"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sng" strike="noStrike" kern="1200" cap="none" spc="0" normalizeH="0" baseline="0" noProof="0" dirty="0">
                <a:ln>
                  <a:noFill/>
                </a:ln>
                <a:solidFill>
                  <a:srgbClr val="EA5B0C"/>
                </a:solidFill>
                <a:effectLst/>
                <a:uLnTx/>
                <a:uFillTx/>
                <a:latin typeface="Museo 300"/>
                <a:ea typeface="MS PGothic" pitchFamily="34" charset="-128"/>
                <a:cs typeface="+mn-cs"/>
              </a:rPr>
              <a:t>High risk projects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A28 Chart Road, Kent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A28 </a:t>
            </a:r>
            <a:r>
              <a:rPr kumimoji="0" lang="en-GB" sz="2400" b="0" i="0" u="none" strike="noStrike" kern="1200" cap="none" spc="0" normalizeH="0" baseline="0" noProof="0" dirty="0" err="1">
                <a:ln>
                  <a:noFill/>
                </a:ln>
                <a:solidFill>
                  <a:srgbClr val="EA5B0C"/>
                </a:solidFill>
                <a:effectLst/>
                <a:uLnTx/>
                <a:uFillTx/>
                <a:latin typeface="Museo 300"/>
                <a:ea typeface="MS PGothic" pitchFamily="34" charset="-128"/>
                <a:cs typeface="+mn-cs"/>
              </a:rPr>
              <a:t>Sturry</a:t>
            </a: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 Link Road, Kent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Thanet Parkway, Kent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Innovation Park Medway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A13 Widening, Thurrock</a:t>
            </a:r>
          </a:p>
        </p:txBody>
      </p:sp>
    </p:spTree>
    <p:extLst>
      <p:ext uri="{BB962C8B-B14F-4D97-AF65-F5344CB8AC3E}">
        <p14:creationId xmlns:p14="http://schemas.microsoft.com/office/powerpoint/2010/main" val="346098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p:cNvSpPr>
            <a:spLocks noGrp="1"/>
          </p:cNvSpPr>
          <p:nvPr>
            <p:ph type="ctrTitle"/>
          </p:nvPr>
        </p:nvSpPr>
        <p:spPr>
          <a:xfrm>
            <a:off x="628651" y="1628800"/>
            <a:ext cx="7650646" cy="591020"/>
          </a:xfrm>
        </p:spPr>
        <p:txBody>
          <a:bodyPr>
            <a:normAutofit/>
          </a:bodyPr>
          <a:lstStyle/>
          <a:p>
            <a:r>
              <a:rPr lang="en-GB" sz="3600" b="1" dirty="0"/>
              <a:t>LGF Pipeline of Projects</a:t>
            </a:r>
          </a:p>
        </p:txBody>
      </p:sp>
      <p:graphicFrame>
        <p:nvGraphicFramePr>
          <p:cNvPr id="2" name="Table 1">
            <a:extLst>
              <a:ext uri="{FF2B5EF4-FFF2-40B4-BE49-F238E27FC236}">
                <a16:creationId xmlns:a16="http://schemas.microsoft.com/office/drawing/2014/main" id="{52048828-11EB-498C-9E44-782E197439CD}"/>
              </a:ext>
            </a:extLst>
          </p:cNvPr>
          <p:cNvGraphicFramePr>
            <a:graphicFrameLocks noGrp="1"/>
          </p:cNvGraphicFramePr>
          <p:nvPr>
            <p:extLst/>
          </p:nvPr>
        </p:nvGraphicFramePr>
        <p:xfrm>
          <a:off x="251520" y="2420868"/>
          <a:ext cx="8892477" cy="4178059"/>
        </p:xfrm>
        <a:graphic>
          <a:graphicData uri="http://schemas.openxmlformats.org/drawingml/2006/table">
            <a:tbl>
              <a:tblPr firstRow="1" firstCol="1" bandRow="1">
                <a:tableStyleId>{91EBBBCC-DAD2-459C-BE2E-F6DE35CF9A28}</a:tableStyleId>
              </a:tblPr>
              <a:tblGrid>
                <a:gridCol w="6448876">
                  <a:extLst>
                    <a:ext uri="{9D8B030D-6E8A-4147-A177-3AD203B41FA5}">
                      <a16:colId xmlns:a16="http://schemas.microsoft.com/office/drawing/2014/main" val="1230945886"/>
                    </a:ext>
                  </a:extLst>
                </a:gridCol>
                <a:gridCol w="1309283">
                  <a:extLst>
                    <a:ext uri="{9D8B030D-6E8A-4147-A177-3AD203B41FA5}">
                      <a16:colId xmlns:a16="http://schemas.microsoft.com/office/drawing/2014/main" val="583697072"/>
                    </a:ext>
                  </a:extLst>
                </a:gridCol>
                <a:gridCol w="1134318">
                  <a:extLst>
                    <a:ext uri="{9D8B030D-6E8A-4147-A177-3AD203B41FA5}">
                      <a16:colId xmlns:a16="http://schemas.microsoft.com/office/drawing/2014/main" val="3129881351"/>
                    </a:ext>
                  </a:extLst>
                </a:gridCol>
              </a:tblGrid>
              <a:tr h="554497">
                <a:tc>
                  <a:txBody>
                    <a:bodyPr/>
                    <a:lstStyle/>
                    <a:p>
                      <a:pPr>
                        <a:lnSpc>
                          <a:spcPct val="115000"/>
                        </a:lnSpc>
                        <a:spcAft>
                          <a:spcPts val="0"/>
                        </a:spcAft>
                      </a:pPr>
                      <a:r>
                        <a:rPr lang="en-GB" sz="1500" dirty="0">
                          <a:effectLst/>
                        </a:rPr>
                        <a:t>Project</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Federated Area</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LGF ask (£m)</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2581330"/>
                  </a:ext>
                </a:extLst>
              </a:tr>
              <a:tr h="402618">
                <a:tc>
                  <a:txBody>
                    <a:bodyPr/>
                    <a:lstStyle/>
                    <a:p>
                      <a:pPr algn="l">
                        <a:lnSpc>
                          <a:spcPct val="115000"/>
                        </a:lnSpc>
                        <a:spcAft>
                          <a:spcPts val="0"/>
                        </a:spcAft>
                      </a:pPr>
                      <a:r>
                        <a:rPr lang="en-GB" sz="1500" dirty="0">
                          <a:effectLst/>
                        </a:rPr>
                        <a:t>University of Essex Parkside Tranche 2</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Greater Essex</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2.000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9026137"/>
                  </a:ext>
                </a:extLst>
              </a:tr>
              <a:tr h="402618">
                <a:tc>
                  <a:txBody>
                    <a:bodyPr/>
                    <a:lstStyle/>
                    <a:p>
                      <a:pPr algn="l">
                        <a:lnSpc>
                          <a:spcPct val="115000"/>
                        </a:lnSpc>
                        <a:spcAft>
                          <a:spcPts val="0"/>
                        </a:spcAft>
                      </a:pPr>
                      <a:r>
                        <a:rPr lang="en-GB" sz="1500" dirty="0">
                          <a:effectLst/>
                        </a:rPr>
                        <a:t>Southend Town Centre Tranche  2</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OSE</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0.632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977412"/>
                  </a:ext>
                </a:extLst>
              </a:tr>
              <a:tr h="402618">
                <a:tc>
                  <a:txBody>
                    <a:bodyPr/>
                    <a:lstStyle/>
                    <a:p>
                      <a:pPr algn="l">
                        <a:lnSpc>
                          <a:spcPct val="115000"/>
                        </a:lnSpc>
                        <a:spcAft>
                          <a:spcPts val="0"/>
                        </a:spcAft>
                      </a:pPr>
                      <a:r>
                        <a:rPr lang="en-GB" sz="1500" dirty="0">
                          <a:effectLst/>
                        </a:rPr>
                        <a:t>Kent and Medway Medical School Tranche 2</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KMEP</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4.000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6035699"/>
                  </a:ext>
                </a:extLst>
              </a:tr>
              <a:tr h="402618">
                <a:tc>
                  <a:txBody>
                    <a:bodyPr/>
                    <a:lstStyle/>
                    <a:p>
                      <a:pPr algn="l">
                        <a:lnSpc>
                          <a:spcPct val="115000"/>
                        </a:lnSpc>
                        <a:spcAft>
                          <a:spcPts val="0"/>
                        </a:spcAft>
                      </a:pPr>
                      <a:r>
                        <a:rPr lang="en-GB" sz="1500" dirty="0" err="1">
                          <a:effectLst/>
                        </a:rPr>
                        <a:t>Exceat</a:t>
                      </a:r>
                      <a:r>
                        <a:rPr lang="en-GB" sz="1500" dirty="0">
                          <a:effectLst/>
                        </a:rPr>
                        <a:t> Bridge Replacement Tranche 2</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East Sussex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0.611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1023722"/>
                  </a:ext>
                </a:extLst>
              </a:tr>
              <a:tr h="402618">
                <a:tc>
                  <a:txBody>
                    <a:bodyPr/>
                    <a:lstStyle/>
                    <a:p>
                      <a:pPr algn="l">
                        <a:lnSpc>
                          <a:spcPct val="115000"/>
                        </a:lnSpc>
                        <a:spcAft>
                          <a:spcPts val="0"/>
                        </a:spcAft>
                      </a:pPr>
                      <a:r>
                        <a:rPr lang="en-GB" sz="1500" dirty="0">
                          <a:effectLst/>
                        </a:rPr>
                        <a:t>Eastbourne Fisherman’s Quayside &amp; Infrastructure Development </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East Sussex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1.080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8375535"/>
                  </a:ext>
                </a:extLst>
              </a:tr>
              <a:tr h="402618">
                <a:tc>
                  <a:txBody>
                    <a:bodyPr/>
                    <a:lstStyle/>
                    <a:p>
                      <a:pPr algn="l">
                        <a:lnSpc>
                          <a:spcPct val="115000"/>
                        </a:lnSpc>
                        <a:spcAft>
                          <a:spcPts val="0"/>
                        </a:spcAft>
                      </a:pPr>
                      <a:r>
                        <a:rPr lang="en-GB" sz="1500" dirty="0">
                          <a:effectLst/>
                        </a:rPr>
                        <a:t>New Construction Centre, Chelmsford</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Greater Essex</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1.295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5915638"/>
                  </a:ext>
                </a:extLst>
              </a:tr>
              <a:tr h="402618">
                <a:tc>
                  <a:txBody>
                    <a:bodyPr/>
                    <a:lstStyle/>
                    <a:p>
                      <a:pPr algn="l">
                        <a:lnSpc>
                          <a:spcPct val="115000"/>
                        </a:lnSpc>
                        <a:spcAft>
                          <a:spcPts val="0"/>
                        </a:spcAft>
                      </a:pPr>
                      <a:r>
                        <a:rPr lang="en-GB" sz="1500" dirty="0">
                          <a:effectLst/>
                        </a:rPr>
                        <a:t>Colchester Grow-on Space - Queen Street</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Greater Essex</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3.777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4579171"/>
                  </a:ext>
                </a:extLst>
              </a:tr>
              <a:tr h="402618">
                <a:tc>
                  <a:txBody>
                    <a:bodyPr/>
                    <a:lstStyle/>
                    <a:p>
                      <a:pPr algn="l">
                        <a:lnSpc>
                          <a:spcPct val="115000"/>
                        </a:lnSpc>
                        <a:spcAft>
                          <a:spcPts val="0"/>
                        </a:spcAft>
                      </a:pPr>
                      <a:r>
                        <a:rPr lang="en-GB" sz="1500" dirty="0">
                          <a:effectLst/>
                        </a:rPr>
                        <a:t>NIAB</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KMEP</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1.750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149069"/>
                  </a:ext>
                </a:extLst>
              </a:tr>
              <a:tr h="402618">
                <a:tc>
                  <a:txBody>
                    <a:bodyPr/>
                    <a:lstStyle/>
                    <a:p>
                      <a:pPr algn="l">
                        <a:lnSpc>
                          <a:spcPct val="115000"/>
                        </a:lnSpc>
                        <a:spcAft>
                          <a:spcPts val="0"/>
                        </a:spcAft>
                      </a:pPr>
                      <a:r>
                        <a:rPr lang="en-GB" sz="1500" dirty="0">
                          <a:effectLst/>
                        </a:rPr>
                        <a:t>Total</a:t>
                      </a:r>
                      <a:endParaRPr lang="en-GB" sz="1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500" dirty="0">
                          <a:effectLst/>
                        </a:rPr>
                        <a:t>15.146 </a:t>
                      </a:r>
                      <a:endParaRPr lang="en-GB"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348105"/>
                  </a:ext>
                </a:extLst>
              </a:tr>
            </a:tbl>
          </a:graphicData>
        </a:graphic>
      </p:graphicFrame>
    </p:spTree>
    <p:extLst>
      <p:ext uri="{BB962C8B-B14F-4D97-AF65-F5344CB8AC3E}">
        <p14:creationId xmlns:p14="http://schemas.microsoft.com/office/powerpoint/2010/main" val="71442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628650" y="1340769"/>
            <a:ext cx="7650646" cy="720079"/>
          </a:xfrm>
        </p:spPr>
        <p:txBody>
          <a:bodyPr>
            <a:normAutofit/>
          </a:bodyPr>
          <a:lstStyle/>
          <a:p>
            <a:r>
              <a:rPr lang="en-GB" sz="3600" b="1" dirty="0"/>
              <a:t>A13 Widening</a:t>
            </a:r>
          </a:p>
        </p:txBody>
      </p:sp>
      <p:sp>
        <p:nvSpPr>
          <p:cNvPr id="90" name="Subtitle 89"/>
          <p:cNvSpPr>
            <a:spLocks noGrp="1"/>
          </p:cNvSpPr>
          <p:nvPr>
            <p:ph type="subTitle" idx="1"/>
          </p:nvPr>
        </p:nvSpPr>
        <p:spPr>
          <a:xfrm>
            <a:off x="323528" y="2636912"/>
            <a:ext cx="7327726" cy="3816424"/>
          </a:xfrm>
        </p:spPr>
        <p:txBody>
          <a:bodyPr>
            <a:normAutofit/>
          </a:bodyPr>
          <a:lstStyle/>
          <a:p>
            <a:pPr marL="342900" indent="-342900">
              <a:buFont typeface="Arial" panose="020B0604020202020204" pitchFamily="34" charset="0"/>
              <a:buChar char="•"/>
            </a:pPr>
            <a:r>
              <a:rPr lang="en-GB" sz="2400" u="sng" dirty="0">
                <a:latin typeface="+mj-lt"/>
              </a:rPr>
              <a:t>The Board is asked to agree </a:t>
            </a:r>
            <a:r>
              <a:rPr lang="en-GB" sz="2400" dirty="0">
                <a:latin typeface="+mj-lt"/>
              </a:rPr>
              <a:t>that a further £450,000 LGF should be allocated to the A13 widening project. If agreed, this will increases the total LGF allocation to the A13 widening project to the total £75m LGF originally identified for the project within the original 2014 Growth Deal. </a:t>
            </a:r>
          </a:p>
          <a:p>
            <a:pPr marL="342900" indent="-342900">
              <a:buFont typeface="Arial" panose="020B0604020202020204" pitchFamily="34" charset="0"/>
              <a:buChar char="•"/>
            </a:pPr>
            <a:r>
              <a:rPr lang="en-GB" sz="2400" dirty="0">
                <a:latin typeface="+mj-lt"/>
              </a:rPr>
              <a:t>Alternatively, the Board may wish to allocate the additional £450,000 to the next project on the LGF3b pipeline of projects. </a:t>
            </a:r>
          </a:p>
          <a:p>
            <a:pPr marL="342900" indent="-342900">
              <a:buFont typeface="Arial" panose="020B0604020202020204" pitchFamily="34" charset="0"/>
              <a:buChar char="•"/>
            </a:pPr>
            <a:endParaRPr lang="en-GB" sz="2400" b="1" u="sng" dirty="0">
              <a:latin typeface="+mj-lt"/>
            </a:endParaRPr>
          </a:p>
          <a:p>
            <a:endParaRPr lang="en-GB" sz="2400" dirty="0">
              <a:latin typeface="+mj-lt"/>
            </a:endParaRPr>
          </a:p>
        </p:txBody>
      </p:sp>
    </p:spTree>
    <p:extLst>
      <p:ext uri="{BB962C8B-B14F-4D97-AF65-F5344CB8AC3E}">
        <p14:creationId xmlns:p14="http://schemas.microsoft.com/office/powerpoint/2010/main" val="109081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374455" y="1484784"/>
            <a:ext cx="7650646" cy="504056"/>
          </a:xfrm>
        </p:spPr>
        <p:txBody>
          <a:bodyPr>
            <a:normAutofit fontScale="90000"/>
          </a:bodyPr>
          <a:lstStyle/>
          <a:p>
            <a:r>
              <a:rPr lang="en-GB" sz="2400" b="1" dirty="0"/>
              <a:t>Amount of GPF available for reinvestment through Round 3</a:t>
            </a:r>
          </a:p>
        </p:txBody>
      </p:sp>
      <p:graphicFrame>
        <p:nvGraphicFramePr>
          <p:cNvPr id="3" name="Table 2">
            <a:extLst>
              <a:ext uri="{FF2B5EF4-FFF2-40B4-BE49-F238E27FC236}">
                <a16:creationId xmlns:a16="http://schemas.microsoft.com/office/drawing/2014/main" id="{E748FB6A-1387-4CCE-93E1-9323D6534372}"/>
              </a:ext>
            </a:extLst>
          </p:cNvPr>
          <p:cNvGraphicFramePr>
            <a:graphicFrameLocks noGrp="1"/>
          </p:cNvGraphicFramePr>
          <p:nvPr>
            <p:extLst/>
          </p:nvPr>
        </p:nvGraphicFramePr>
        <p:xfrm>
          <a:off x="374455" y="2874550"/>
          <a:ext cx="8033449" cy="2472002"/>
        </p:xfrm>
        <a:graphic>
          <a:graphicData uri="http://schemas.openxmlformats.org/drawingml/2006/table">
            <a:tbl>
              <a:tblPr firstRow="1" firstCol="1" bandRow="1"/>
              <a:tblGrid>
                <a:gridCol w="4749001">
                  <a:extLst>
                    <a:ext uri="{9D8B030D-6E8A-4147-A177-3AD203B41FA5}">
                      <a16:colId xmlns:a16="http://schemas.microsoft.com/office/drawing/2014/main" val="710175045"/>
                    </a:ext>
                  </a:extLst>
                </a:gridCol>
                <a:gridCol w="1279050">
                  <a:extLst>
                    <a:ext uri="{9D8B030D-6E8A-4147-A177-3AD203B41FA5}">
                      <a16:colId xmlns:a16="http://schemas.microsoft.com/office/drawing/2014/main" val="4119525439"/>
                    </a:ext>
                  </a:extLst>
                </a:gridCol>
                <a:gridCol w="1097214">
                  <a:extLst>
                    <a:ext uri="{9D8B030D-6E8A-4147-A177-3AD203B41FA5}">
                      <a16:colId xmlns:a16="http://schemas.microsoft.com/office/drawing/2014/main" val="2964145059"/>
                    </a:ext>
                  </a:extLst>
                </a:gridCol>
                <a:gridCol w="908184">
                  <a:extLst>
                    <a:ext uri="{9D8B030D-6E8A-4147-A177-3AD203B41FA5}">
                      <a16:colId xmlns:a16="http://schemas.microsoft.com/office/drawing/2014/main" val="2588354776"/>
                    </a:ext>
                  </a:extLst>
                </a:gridCol>
              </a:tblGrid>
              <a:tr h="308125">
                <a:tc>
                  <a:txBody>
                    <a:bodyPr/>
                    <a:lstStyle/>
                    <a:p>
                      <a:pPr algn="ct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(£m) </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2019/20</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2020/21</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Total</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493788228"/>
                  </a:ext>
                </a:extLst>
              </a:tr>
              <a:tr h="586905">
                <a:tc>
                  <a:txBody>
                    <a:bodyPr/>
                    <a:lstStyle/>
                    <a:p>
                      <a:pP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GPF funding available (opening balance minus committed GPF payments for existing project)</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8.323</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 </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 </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207113872"/>
                  </a:ext>
                </a:extLst>
              </a:tr>
              <a:tr h="308125">
                <a:tc>
                  <a:txBody>
                    <a:bodyPr/>
                    <a:lstStyle/>
                    <a:p>
                      <a:pP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Expected repayment to SELEP</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9.523</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6.534</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16.057</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686095777"/>
                  </a:ext>
                </a:extLst>
              </a:tr>
              <a:tr h="308125">
                <a:tc>
                  <a:txBody>
                    <a:bodyPr/>
                    <a:lstStyle/>
                    <a:p>
                      <a:pP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GPF available for investment </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17.846</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6.534</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24.380</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024431086"/>
                  </a:ext>
                </a:extLst>
              </a:tr>
              <a:tr h="308125">
                <a:tc>
                  <a:txBody>
                    <a:bodyPr/>
                    <a:lstStyle/>
                    <a:p>
                      <a:pPr>
                        <a:lnSpc>
                          <a:spcPct val="115000"/>
                        </a:lnSpc>
                      </a:pPr>
                      <a:endParaRPr lang="en-GB" sz="1800">
                        <a:effectLst/>
                        <a:latin typeface="Museo 30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800">
                        <a:effectLst/>
                        <a:latin typeface="Museo 30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800">
                        <a:effectLst/>
                        <a:latin typeface="Museo 30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800" dirty="0">
                        <a:effectLst/>
                        <a:latin typeface="Museo 30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433099"/>
                  </a:ext>
                </a:extLst>
              </a:tr>
              <a:tr h="627108">
                <a:tc>
                  <a:txBody>
                    <a:bodyPr/>
                    <a:lstStyle/>
                    <a:p>
                      <a:pP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GPF available for investment in following financial year( with 15% discount applied)</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1F5"/>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15.169</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1F5"/>
                    </a:solidFill>
                  </a:tcPr>
                </a:tc>
                <a:tc>
                  <a:txBody>
                    <a:bodyPr/>
                    <a:lstStyle/>
                    <a:p>
                      <a:pPr algn="r">
                        <a:lnSpc>
                          <a:spcPct val="115000"/>
                        </a:lnSpc>
                        <a:spcAft>
                          <a:spcPts val="0"/>
                        </a:spcAft>
                      </a:pPr>
                      <a:r>
                        <a:rPr lang="en-GB" sz="1800">
                          <a:solidFill>
                            <a:srgbClr val="000000"/>
                          </a:solidFill>
                          <a:effectLst/>
                          <a:latin typeface="Museo 300"/>
                          <a:ea typeface="Times New Roman" panose="02020603050405020304" pitchFamily="18" charset="0"/>
                          <a:cs typeface="Arial" panose="020B0604020202020204" pitchFamily="34" charset="0"/>
                        </a:rPr>
                        <a:t>5.554</a:t>
                      </a:r>
                      <a:endParaRPr lang="en-GB" sz="180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1F5"/>
                    </a:solidFill>
                  </a:tcPr>
                </a:tc>
                <a:tc>
                  <a:txBody>
                    <a:bodyPr/>
                    <a:lstStyle/>
                    <a:p>
                      <a:pPr algn="r">
                        <a:lnSpc>
                          <a:spcPct val="115000"/>
                        </a:lnSpc>
                        <a:spcAft>
                          <a:spcPts val="0"/>
                        </a:spcAft>
                      </a:pPr>
                      <a:r>
                        <a:rPr lang="en-GB" sz="1800" dirty="0">
                          <a:solidFill>
                            <a:srgbClr val="000000"/>
                          </a:solidFill>
                          <a:effectLst/>
                          <a:latin typeface="Museo 300"/>
                          <a:ea typeface="Times New Roman" panose="02020603050405020304" pitchFamily="18" charset="0"/>
                          <a:cs typeface="Arial" panose="020B0604020202020204" pitchFamily="34" charset="0"/>
                        </a:rPr>
                        <a:t>20.723</a:t>
                      </a:r>
                      <a:endParaRPr lang="en-GB" sz="1800" dirty="0">
                        <a:effectLst/>
                        <a:latin typeface="Museo 30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1F5"/>
                    </a:solidFill>
                  </a:tcPr>
                </a:tc>
                <a:extLst>
                  <a:ext uri="{0D108BD9-81ED-4DB2-BD59-A6C34878D82A}">
                    <a16:rowId xmlns:a16="http://schemas.microsoft.com/office/drawing/2014/main" val="4200159982"/>
                  </a:ext>
                </a:extLst>
              </a:tr>
            </a:tbl>
          </a:graphicData>
        </a:graphic>
      </p:graphicFrame>
    </p:spTree>
    <p:extLst>
      <p:ext uri="{BB962C8B-B14F-4D97-AF65-F5344CB8AC3E}">
        <p14:creationId xmlns:p14="http://schemas.microsoft.com/office/powerpoint/2010/main" val="5888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374455" y="1484784"/>
            <a:ext cx="7650646" cy="591020"/>
          </a:xfrm>
        </p:spPr>
        <p:txBody>
          <a:bodyPr>
            <a:normAutofit/>
          </a:bodyPr>
          <a:lstStyle/>
          <a:p>
            <a:r>
              <a:rPr lang="en-GB" sz="3600" b="1" dirty="0"/>
              <a:t>North Queensway GPF Project</a:t>
            </a:r>
          </a:p>
        </p:txBody>
      </p:sp>
      <p:pic>
        <p:nvPicPr>
          <p:cNvPr id="3" name="Picture 2">
            <a:extLst>
              <a:ext uri="{FF2B5EF4-FFF2-40B4-BE49-F238E27FC236}">
                <a16:creationId xmlns:a16="http://schemas.microsoft.com/office/drawing/2014/main" id="{3B23D6B5-C5D2-46AE-AFBF-3D06EB86F95D}"/>
              </a:ext>
            </a:extLst>
          </p:cNvPr>
          <p:cNvPicPr>
            <a:picLocks noChangeAspect="1"/>
          </p:cNvPicPr>
          <p:nvPr/>
        </p:nvPicPr>
        <p:blipFill>
          <a:blip r:embed="rId2"/>
          <a:stretch>
            <a:fillRect/>
          </a:stretch>
        </p:blipFill>
        <p:spPr>
          <a:xfrm>
            <a:off x="124249" y="2564904"/>
            <a:ext cx="8151058" cy="3816427"/>
          </a:xfrm>
          <a:prstGeom prst="rect">
            <a:avLst/>
          </a:prstGeom>
          <a:solidFill>
            <a:schemeClr val="tx1"/>
          </a:solidFill>
        </p:spPr>
      </p:pic>
    </p:spTree>
    <p:extLst>
      <p:ext uri="{BB962C8B-B14F-4D97-AF65-F5344CB8AC3E}">
        <p14:creationId xmlns:p14="http://schemas.microsoft.com/office/powerpoint/2010/main" val="18754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6DFE-D05B-4A1E-BF90-7AAF8B3EA260}"/>
              </a:ext>
            </a:extLst>
          </p:cNvPr>
          <p:cNvSpPr>
            <a:spLocks noGrp="1"/>
          </p:cNvSpPr>
          <p:nvPr>
            <p:ph type="title"/>
          </p:nvPr>
        </p:nvSpPr>
        <p:spPr/>
        <p:txBody>
          <a:bodyPr/>
          <a:lstStyle/>
          <a:p>
            <a:r>
              <a:rPr lang="en-GB" dirty="0"/>
              <a:t>Growing Places Fund Round 3 projects</a:t>
            </a:r>
          </a:p>
        </p:txBody>
      </p:sp>
      <p:graphicFrame>
        <p:nvGraphicFramePr>
          <p:cNvPr id="4" name="Table 3">
            <a:extLst>
              <a:ext uri="{FF2B5EF4-FFF2-40B4-BE49-F238E27FC236}">
                <a16:creationId xmlns:a16="http://schemas.microsoft.com/office/drawing/2014/main" id="{437D25EC-0189-46DE-9007-2ACA51D4B746}"/>
              </a:ext>
            </a:extLst>
          </p:cNvPr>
          <p:cNvGraphicFramePr>
            <a:graphicFrameLocks noGrp="1"/>
          </p:cNvGraphicFramePr>
          <p:nvPr>
            <p:extLst/>
          </p:nvPr>
        </p:nvGraphicFramePr>
        <p:xfrm>
          <a:off x="971600" y="1700808"/>
          <a:ext cx="6312024" cy="4298778"/>
        </p:xfrm>
        <a:graphic>
          <a:graphicData uri="http://schemas.openxmlformats.org/drawingml/2006/table">
            <a:tbl>
              <a:tblPr firstRow="1" bandRow="1">
                <a:tableStyleId>{F5AB1C69-6EDB-4FF4-983F-18BD219EF322}</a:tableStyleId>
              </a:tblPr>
              <a:tblGrid>
                <a:gridCol w="1578006">
                  <a:extLst>
                    <a:ext uri="{9D8B030D-6E8A-4147-A177-3AD203B41FA5}">
                      <a16:colId xmlns:a16="http://schemas.microsoft.com/office/drawing/2014/main" val="3193453868"/>
                    </a:ext>
                  </a:extLst>
                </a:gridCol>
                <a:gridCol w="1578006">
                  <a:extLst>
                    <a:ext uri="{9D8B030D-6E8A-4147-A177-3AD203B41FA5}">
                      <a16:colId xmlns:a16="http://schemas.microsoft.com/office/drawing/2014/main" val="2690501828"/>
                    </a:ext>
                  </a:extLst>
                </a:gridCol>
                <a:gridCol w="1578006">
                  <a:extLst>
                    <a:ext uri="{9D8B030D-6E8A-4147-A177-3AD203B41FA5}">
                      <a16:colId xmlns:a16="http://schemas.microsoft.com/office/drawing/2014/main" val="3107139357"/>
                    </a:ext>
                  </a:extLst>
                </a:gridCol>
                <a:gridCol w="1578006">
                  <a:extLst>
                    <a:ext uri="{9D8B030D-6E8A-4147-A177-3AD203B41FA5}">
                      <a16:colId xmlns:a16="http://schemas.microsoft.com/office/drawing/2014/main" val="2940317252"/>
                    </a:ext>
                  </a:extLst>
                </a:gridCol>
              </a:tblGrid>
              <a:tr h="856914">
                <a:tc>
                  <a:txBody>
                    <a:bodyPr/>
                    <a:lstStyle/>
                    <a:p>
                      <a:r>
                        <a:rPr lang="en-GB" dirty="0"/>
                        <a:t>Federated Board</a:t>
                      </a:r>
                    </a:p>
                  </a:txBody>
                  <a:tcPr/>
                </a:tc>
                <a:tc>
                  <a:txBody>
                    <a:bodyPr/>
                    <a:lstStyle/>
                    <a:p>
                      <a:r>
                        <a:rPr lang="en-GB" dirty="0"/>
                        <a:t>Number of Projects Submitted </a:t>
                      </a:r>
                    </a:p>
                  </a:txBody>
                  <a:tcPr/>
                </a:tc>
                <a:tc>
                  <a:txBody>
                    <a:bodyPr/>
                    <a:lstStyle/>
                    <a:p>
                      <a:r>
                        <a:rPr lang="en-GB" dirty="0"/>
                        <a:t>Number of projects prioritised</a:t>
                      </a:r>
                    </a:p>
                  </a:txBody>
                  <a:tcPr/>
                </a:tc>
                <a:tc>
                  <a:txBody>
                    <a:bodyPr/>
                    <a:lstStyle/>
                    <a:p>
                      <a:r>
                        <a:rPr lang="en-GB" dirty="0"/>
                        <a:t>Total GPF ask of projects prioritised</a:t>
                      </a:r>
                    </a:p>
                  </a:txBody>
                  <a:tcPr/>
                </a:tc>
                <a:extLst>
                  <a:ext uri="{0D108BD9-81ED-4DB2-BD59-A6C34878D82A}">
                    <a16:rowId xmlns:a16="http://schemas.microsoft.com/office/drawing/2014/main" val="2431036126"/>
                  </a:ext>
                </a:extLst>
              </a:tr>
              <a:tr h="631866">
                <a:tc>
                  <a:txBody>
                    <a:bodyPr/>
                    <a:lstStyle/>
                    <a:p>
                      <a:r>
                        <a:rPr lang="en-GB" dirty="0"/>
                        <a:t>Kent and Medway Economic Partnership (KMEP)</a:t>
                      </a:r>
                    </a:p>
                  </a:txBody>
                  <a:tcPr/>
                </a:tc>
                <a:tc>
                  <a:txBody>
                    <a:bodyPr/>
                    <a:lstStyle/>
                    <a:p>
                      <a:r>
                        <a:rPr lang="en-GB" dirty="0"/>
                        <a:t>18</a:t>
                      </a:r>
                    </a:p>
                  </a:txBody>
                  <a:tcPr/>
                </a:tc>
                <a:tc>
                  <a:txBody>
                    <a:bodyPr/>
                    <a:lstStyle/>
                    <a:p>
                      <a:r>
                        <a:rPr lang="en-GB" dirty="0"/>
                        <a:t>10</a:t>
                      </a:r>
                    </a:p>
                  </a:txBody>
                  <a:tcPr/>
                </a:tc>
                <a:tc>
                  <a:txBody>
                    <a:bodyPr/>
                    <a:lstStyle/>
                    <a:p>
                      <a:r>
                        <a:rPr lang="en-GB" dirty="0"/>
                        <a:t>£19.2m</a:t>
                      </a:r>
                    </a:p>
                  </a:txBody>
                  <a:tcPr/>
                </a:tc>
                <a:extLst>
                  <a:ext uri="{0D108BD9-81ED-4DB2-BD59-A6C34878D82A}">
                    <a16:rowId xmlns:a16="http://schemas.microsoft.com/office/drawing/2014/main" val="1124628684"/>
                  </a:ext>
                </a:extLst>
              </a:tr>
              <a:tr h="631866">
                <a:tc>
                  <a:txBody>
                    <a:bodyPr/>
                    <a:lstStyle/>
                    <a:p>
                      <a:r>
                        <a:rPr lang="en-GB" dirty="0"/>
                        <a:t>Opportunity South Essex (OSE)</a:t>
                      </a:r>
                    </a:p>
                  </a:txBody>
                  <a:tcPr/>
                </a:tc>
                <a:tc>
                  <a:txBody>
                    <a:bodyPr/>
                    <a:lstStyle/>
                    <a:p>
                      <a:r>
                        <a:rPr lang="en-GB" dirty="0"/>
                        <a:t>4</a:t>
                      </a:r>
                    </a:p>
                  </a:txBody>
                  <a:tcPr/>
                </a:tc>
                <a:tc>
                  <a:txBody>
                    <a:bodyPr/>
                    <a:lstStyle/>
                    <a:p>
                      <a:r>
                        <a:rPr lang="en-GB" dirty="0"/>
                        <a:t>3</a:t>
                      </a:r>
                    </a:p>
                  </a:txBody>
                  <a:tcPr/>
                </a:tc>
                <a:tc>
                  <a:txBody>
                    <a:bodyPr/>
                    <a:lstStyle/>
                    <a:p>
                      <a:r>
                        <a:rPr lang="en-GB" dirty="0"/>
                        <a:t>£4.8m</a:t>
                      </a:r>
                    </a:p>
                  </a:txBody>
                  <a:tcPr/>
                </a:tc>
                <a:extLst>
                  <a:ext uri="{0D108BD9-81ED-4DB2-BD59-A6C34878D82A}">
                    <a16:rowId xmlns:a16="http://schemas.microsoft.com/office/drawing/2014/main" val="4001620594"/>
                  </a:ext>
                </a:extLst>
              </a:tr>
              <a:tr h="631866">
                <a:tc>
                  <a:txBody>
                    <a:bodyPr/>
                    <a:lstStyle/>
                    <a:p>
                      <a:r>
                        <a:rPr lang="en-GB" dirty="0"/>
                        <a:t>Team East Sussex (TES)</a:t>
                      </a:r>
                    </a:p>
                  </a:txBody>
                  <a:tcPr/>
                </a:tc>
                <a:tc>
                  <a:txBody>
                    <a:bodyPr/>
                    <a:lstStyle/>
                    <a:p>
                      <a:r>
                        <a:rPr lang="en-GB" dirty="0"/>
                        <a:t>8</a:t>
                      </a:r>
                    </a:p>
                  </a:txBody>
                  <a:tcPr/>
                </a:tc>
                <a:tc>
                  <a:txBody>
                    <a:bodyPr/>
                    <a:lstStyle/>
                    <a:p>
                      <a:r>
                        <a:rPr lang="en-GB" dirty="0"/>
                        <a:t>6</a:t>
                      </a:r>
                    </a:p>
                  </a:txBody>
                  <a:tcPr/>
                </a:tc>
                <a:tc>
                  <a:txBody>
                    <a:bodyPr/>
                    <a:lstStyle/>
                    <a:p>
                      <a:r>
                        <a:rPr lang="en-GB" dirty="0"/>
                        <a:t>£18.6m</a:t>
                      </a:r>
                    </a:p>
                  </a:txBody>
                  <a:tcPr/>
                </a:tc>
                <a:extLst>
                  <a:ext uri="{0D108BD9-81ED-4DB2-BD59-A6C34878D82A}">
                    <a16:rowId xmlns:a16="http://schemas.microsoft.com/office/drawing/2014/main" val="3457902972"/>
                  </a:ext>
                </a:extLst>
              </a:tr>
              <a:tr h="631866">
                <a:tc>
                  <a:txBody>
                    <a:bodyPr/>
                    <a:lstStyle/>
                    <a:p>
                      <a:r>
                        <a:rPr lang="en-GB" dirty="0"/>
                        <a:t>Success Essex</a:t>
                      </a:r>
                    </a:p>
                  </a:txBody>
                  <a:tcPr/>
                </a:tc>
                <a:tc>
                  <a:txBody>
                    <a:bodyPr/>
                    <a:lstStyle/>
                    <a:p>
                      <a:r>
                        <a:rPr lang="en-GB" dirty="0"/>
                        <a:t>2</a:t>
                      </a:r>
                    </a:p>
                  </a:txBody>
                  <a:tcPr/>
                </a:tc>
                <a:tc>
                  <a:txBody>
                    <a:bodyPr/>
                    <a:lstStyle/>
                    <a:p>
                      <a:r>
                        <a:rPr lang="en-GB" dirty="0"/>
                        <a:t>2</a:t>
                      </a:r>
                    </a:p>
                  </a:txBody>
                  <a:tcPr/>
                </a:tc>
                <a:tc>
                  <a:txBody>
                    <a:bodyPr/>
                    <a:lstStyle/>
                    <a:p>
                      <a:r>
                        <a:rPr lang="en-GB" dirty="0"/>
                        <a:t>£4.8m</a:t>
                      </a:r>
                    </a:p>
                  </a:txBody>
                  <a:tcPr/>
                </a:tc>
                <a:extLst>
                  <a:ext uri="{0D108BD9-81ED-4DB2-BD59-A6C34878D82A}">
                    <a16:rowId xmlns:a16="http://schemas.microsoft.com/office/drawing/2014/main" val="3431881414"/>
                  </a:ext>
                </a:extLst>
              </a:tr>
              <a:tr h="631866">
                <a:tc>
                  <a:txBody>
                    <a:bodyPr/>
                    <a:lstStyle/>
                    <a:p>
                      <a:r>
                        <a:rPr lang="en-GB" dirty="0"/>
                        <a:t>Total</a:t>
                      </a:r>
                    </a:p>
                  </a:txBody>
                  <a:tcPr/>
                </a:tc>
                <a:tc>
                  <a:txBody>
                    <a:bodyPr/>
                    <a:lstStyle/>
                    <a:p>
                      <a:r>
                        <a:rPr lang="en-GB" dirty="0"/>
                        <a:t>32</a:t>
                      </a:r>
                    </a:p>
                  </a:txBody>
                  <a:tcPr/>
                </a:tc>
                <a:tc>
                  <a:txBody>
                    <a:bodyPr/>
                    <a:lstStyle/>
                    <a:p>
                      <a:r>
                        <a:rPr lang="en-GB" dirty="0"/>
                        <a:t>21</a:t>
                      </a:r>
                    </a:p>
                  </a:txBody>
                  <a:tcPr/>
                </a:tc>
                <a:tc>
                  <a:txBody>
                    <a:bodyPr/>
                    <a:lstStyle/>
                    <a:p>
                      <a:r>
                        <a:rPr lang="en-GB" dirty="0"/>
                        <a:t>£47.4m</a:t>
                      </a:r>
                    </a:p>
                  </a:txBody>
                  <a:tcPr/>
                </a:tc>
                <a:extLst>
                  <a:ext uri="{0D108BD9-81ED-4DB2-BD59-A6C34878D82A}">
                    <a16:rowId xmlns:a16="http://schemas.microsoft.com/office/drawing/2014/main" val="3164859282"/>
                  </a:ext>
                </a:extLst>
              </a:tr>
            </a:tbl>
          </a:graphicData>
        </a:graphic>
      </p:graphicFrame>
    </p:spTree>
    <p:extLst>
      <p:ext uri="{BB962C8B-B14F-4D97-AF65-F5344CB8AC3E}">
        <p14:creationId xmlns:p14="http://schemas.microsoft.com/office/powerpoint/2010/main" val="37720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25E11-8A53-43B2-B062-BAD1E24F49B5}"/>
              </a:ext>
            </a:extLst>
          </p:cNvPr>
          <p:cNvSpPr>
            <a:spLocks noGrp="1"/>
          </p:cNvSpPr>
          <p:nvPr>
            <p:ph type="ctrTitle"/>
          </p:nvPr>
        </p:nvSpPr>
        <p:spPr>
          <a:xfrm>
            <a:off x="539552" y="1484784"/>
            <a:ext cx="6293145" cy="788027"/>
          </a:xfrm>
        </p:spPr>
        <p:txBody>
          <a:bodyPr/>
          <a:lstStyle/>
          <a:p>
            <a:r>
              <a:rPr lang="en-GB" dirty="0"/>
              <a:t>Report Recommendations </a:t>
            </a:r>
          </a:p>
        </p:txBody>
      </p:sp>
      <p:sp>
        <p:nvSpPr>
          <p:cNvPr id="5" name="TextBox 4">
            <a:extLst>
              <a:ext uri="{FF2B5EF4-FFF2-40B4-BE49-F238E27FC236}">
                <a16:creationId xmlns:a16="http://schemas.microsoft.com/office/drawing/2014/main" id="{818F8EF5-2C9D-475E-997B-2CCDF6D75CCD}"/>
              </a:ext>
            </a:extLst>
          </p:cNvPr>
          <p:cNvSpPr txBox="1"/>
          <p:nvPr/>
        </p:nvSpPr>
        <p:spPr>
          <a:xfrm>
            <a:off x="827584" y="2564904"/>
            <a:ext cx="7488832" cy="4154984"/>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sng" strike="noStrike" kern="1200" cap="none" spc="0" normalizeH="0" baseline="0" noProof="0" dirty="0">
                <a:ln>
                  <a:noFill/>
                </a:ln>
                <a:solidFill>
                  <a:srgbClr val="EA5B0C"/>
                </a:solidFill>
                <a:effectLst/>
                <a:uLnTx/>
                <a:uFillTx/>
                <a:latin typeface="Museo 300"/>
                <a:ea typeface="MS PGothic" pitchFamily="34" charset="-128"/>
                <a:cs typeface="+mn-cs"/>
              </a:rPr>
              <a:t>Note</a:t>
            </a: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 the update on the delivery of the LGF and GPF programmes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sng" strike="noStrike" kern="1200" cap="none" spc="0" normalizeH="0" baseline="0" noProof="0" dirty="0">
                <a:ln>
                  <a:noFill/>
                </a:ln>
                <a:solidFill>
                  <a:srgbClr val="EA5B0C"/>
                </a:solidFill>
                <a:effectLst/>
                <a:uLnTx/>
                <a:uFillTx/>
                <a:latin typeface="Museo 300"/>
                <a:ea typeface="MS PGothic" pitchFamily="34" charset="-128"/>
                <a:cs typeface="+mn-cs"/>
              </a:rPr>
              <a:t>Agree </a:t>
            </a: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to increase the additional LGF allocation to the A13 Widening project by £450,000 from £8.492m to £8.942m. This will increase the total LGF allocation to the project to £75.0m, as per the original LGF allocation to the project as set out in the Growth Deal.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sng" strike="noStrike" kern="1200" cap="none" spc="0" normalizeH="0" baseline="0" noProof="0" dirty="0">
                <a:ln>
                  <a:noFill/>
                </a:ln>
                <a:solidFill>
                  <a:srgbClr val="EA5B0C"/>
                </a:solidFill>
                <a:effectLst/>
                <a:uLnTx/>
                <a:uFillTx/>
                <a:latin typeface="Museo 300"/>
                <a:ea typeface="MS PGothic" pitchFamily="34" charset="-128"/>
                <a:cs typeface="+mn-cs"/>
              </a:rPr>
              <a:t>Note </a:t>
            </a:r>
            <a:r>
              <a:rPr kumimoji="0" lang="en-GB" sz="2400" b="0" i="0" u="none" strike="noStrike" kern="1200" cap="none" spc="0" normalizeH="0" baseline="0" noProof="0" dirty="0">
                <a:ln>
                  <a:noFill/>
                </a:ln>
                <a:solidFill>
                  <a:srgbClr val="EA5B0C"/>
                </a:solidFill>
                <a:effectLst/>
                <a:uLnTx/>
                <a:uFillTx/>
                <a:latin typeface="Museo 300"/>
                <a:ea typeface="MS PGothic" pitchFamily="34" charset="-128"/>
                <a:cs typeface="+mn-cs"/>
              </a:rPr>
              <a:t>the revised repayment schedule for the North Queensway GPF project</a:t>
            </a:r>
          </a:p>
        </p:txBody>
      </p:sp>
    </p:spTree>
    <p:extLst>
      <p:ext uri="{BB962C8B-B14F-4D97-AF65-F5344CB8AC3E}">
        <p14:creationId xmlns:p14="http://schemas.microsoft.com/office/powerpoint/2010/main" val="393009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184" y="705818"/>
            <a:ext cx="5684432" cy="505847"/>
          </a:xfrm>
        </p:spPr>
        <p:txBody>
          <a:bodyPr/>
          <a:lstStyle/>
          <a:p>
            <a:r>
              <a:rPr lang="en-GB" dirty="0">
                <a:latin typeface="Calibri" panose="020F0502020204030204" pitchFamily="34" charset="0"/>
              </a:rPr>
              <a:t>Sector Support Fund endorsed projects</a:t>
            </a:r>
          </a:p>
        </p:txBody>
      </p:sp>
      <p:graphicFrame>
        <p:nvGraphicFramePr>
          <p:cNvPr id="5" name="Table 4">
            <a:extLst>
              <a:ext uri="{FF2B5EF4-FFF2-40B4-BE49-F238E27FC236}">
                <a16:creationId xmlns:a16="http://schemas.microsoft.com/office/drawing/2014/main" id="{D0A677BD-76D5-400C-B5FA-8A962A9C4BA0}"/>
              </a:ext>
            </a:extLst>
          </p:cNvPr>
          <p:cNvGraphicFramePr>
            <a:graphicFrameLocks noGrp="1"/>
          </p:cNvGraphicFramePr>
          <p:nvPr>
            <p:extLst>
              <p:ext uri="{D42A27DB-BD31-4B8C-83A1-F6EECF244321}">
                <p14:modId xmlns:p14="http://schemas.microsoft.com/office/powerpoint/2010/main" val="1027196649"/>
              </p:ext>
            </p:extLst>
          </p:nvPr>
        </p:nvGraphicFramePr>
        <p:xfrm>
          <a:off x="326510" y="1474077"/>
          <a:ext cx="8490980" cy="4978400"/>
        </p:xfrm>
        <a:graphic>
          <a:graphicData uri="http://schemas.openxmlformats.org/drawingml/2006/table">
            <a:tbl>
              <a:tblPr firstRow="1" bandRow="1">
                <a:tableStyleId>{7DF18680-E054-41AD-8BC1-D1AEF772440D}</a:tableStyleId>
              </a:tblPr>
              <a:tblGrid>
                <a:gridCol w="3952697">
                  <a:extLst>
                    <a:ext uri="{9D8B030D-6E8A-4147-A177-3AD203B41FA5}">
                      <a16:colId xmlns:a16="http://schemas.microsoft.com/office/drawing/2014/main" val="4125593559"/>
                    </a:ext>
                  </a:extLst>
                </a:gridCol>
                <a:gridCol w="1570008">
                  <a:extLst>
                    <a:ext uri="{9D8B030D-6E8A-4147-A177-3AD203B41FA5}">
                      <a16:colId xmlns:a16="http://schemas.microsoft.com/office/drawing/2014/main" val="3647059234"/>
                    </a:ext>
                  </a:extLst>
                </a:gridCol>
                <a:gridCol w="1404520">
                  <a:extLst>
                    <a:ext uri="{9D8B030D-6E8A-4147-A177-3AD203B41FA5}">
                      <a16:colId xmlns:a16="http://schemas.microsoft.com/office/drawing/2014/main" val="1047335364"/>
                    </a:ext>
                  </a:extLst>
                </a:gridCol>
                <a:gridCol w="1563755">
                  <a:extLst>
                    <a:ext uri="{9D8B030D-6E8A-4147-A177-3AD203B41FA5}">
                      <a16:colId xmlns:a16="http://schemas.microsoft.com/office/drawing/2014/main" val="2544848707"/>
                    </a:ext>
                  </a:extLst>
                </a:gridCol>
              </a:tblGrid>
              <a:tr h="0">
                <a:tc>
                  <a:txBody>
                    <a:bodyPr/>
                    <a:lstStyle/>
                    <a:p>
                      <a:r>
                        <a:rPr lang="en-GB" dirty="0"/>
                        <a:t>Project title</a:t>
                      </a:r>
                    </a:p>
                  </a:txBody>
                  <a:tcPr anchor="ctr"/>
                </a:tc>
                <a:tc>
                  <a:txBody>
                    <a:bodyPr/>
                    <a:lstStyle/>
                    <a:p>
                      <a:pPr algn="ctr"/>
                      <a:r>
                        <a:rPr lang="en-GB" dirty="0"/>
                        <a:t>Endorsed by Strategic Board</a:t>
                      </a:r>
                    </a:p>
                  </a:txBody>
                  <a:tcPr/>
                </a:tc>
                <a:tc>
                  <a:txBody>
                    <a:bodyPr/>
                    <a:lstStyle/>
                    <a:p>
                      <a:pPr algn="ctr"/>
                      <a:r>
                        <a:rPr lang="en-GB" dirty="0"/>
                        <a:t>SSF allocation to the project</a:t>
                      </a:r>
                    </a:p>
                  </a:txBody>
                  <a:tcPr/>
                </a:tc>
                <a:tc>
                  <a:txBody>
                    <a:bodyPr/>
                    <a:lstStyle/>
                    <a:p>
                      <a:pPr algn="ctr"/>
                      <a:r>
                        <a:rPr lang="en-GB" dirty="0"/>
                        <a:t>Updated/Actual completion date</a:t>
                      </a:r>
                    </a:p>
                  </a:txBody>
                  <a:tcPr/>
                </a:tc>
                <a:extLst>
                  <a:ext uri="{0D108BD9-81ED-4DB2-BD59-A6C34878D82A}">
                    <a16:rowId xmlns:a16="http://schemas.microsoft.com/office/drawing/2014/main" val="1251828722"/>
                  </a:ext>
                </a:extLst>
              </a:tr>
              <a:tr h="370840">
                <a:tc>
                  <a:txBody>
                    <a:bodyPr/>
                    <a:lstStyle/>
                    <a:p>
                      <a:r>
                        <a:rPr lang="en-GB" dirty="0"/>
                        <a:t>England’s Creative Coast</a:t>
                      </a:r>
                    </a:p>
                  </a:txBody>
                  <a:tcPr/>
                </a:tc>
                <a:tc>
                  <a:txBody>
                    <a:bodyPr/>
                    <a:lstStyle/>
                    <a:p>
                      <a:pPr algn="ctr"/>
                      <a:r>
                        <a:rPr lang="en-GB" dirty="0"/>
                        <a:t>June 2017</a:t>
                      </a:r>
                    </a:p>
                  </a:txBody>
                  <a:tcPr anchor="ctr"/>
                </a:tc>
                <a:tc>
                  <a:txBody>
                    <a:bodyPr/>
                    <a:lstStyle/>
                    <a:p>
                      <a:pPr algn="ctr"/>
                      <a:r>
                        <a:rPr lang="en-GB" dirty="0"/>
                        <a:t>£150,000</a:t>
                      </a:r>
                    </a:p>
                  </a:txBody>
                  <a:tcPr anchor="ctr"/>
                </a:tc>
                <a:tc>
                  <a:txBody>
                    <a:bodyPr/>
                    <a:lstStyle/>
                    <a:p>
                      <a:pPr algn="ctr"/>
                      <a:r>
                        <a:rPr lang="en-GB" dirty="0"/>
                        <a:t>January 2021</a:t>
                      </a:r>
                    </a:p>
                  </a:txBody>
                  <a:tcPr anchor="ctr"/>
                </a:tc>
                <a:extLst>
                  <a:ext uri="{0D108BD9-81ED-4DB2-BD59-A6C34878D82A}">
                    <a16:rowId xmlns:a16="http://schemas.microsoft.com/office/drawing/2014/main" val="578773980"/>
                  </a:ext>
                </a:extLst>
              </a:tr>
              <a:tr h="370840">
                <a:tc>
                  <a:txBody>
                    <a:bodyPr/>
                    <a:lstStyle/>
                    <a:p>
                      <a:r>
                        <a:rPr lang="en-GB" dirty="0"/>
                        <a:t>Gourmet Garden Trails</a:t>
                      </a:r>
                    </a:p>
                  </a:txBody>
                  <a:tcPr anchor="ctr"/>
                </a:tc>
                <a:tc>
                  <a:txBody>
                    <a:bodyPr/>
                    <a:lstStyle/>
                    <a:p>
                      <a:pPr algn="ctr"/>
                      <a:r>
                        <a:rPr lang="en-GB" dirty="0"/>
                        <a:t>June 2017</a:t>
                      </a:r>
                    </a:p>
                  </a:txBody>
                  <a:tcPr anchor="ctr"/>
                </a:tc>
                <a:tc>
                  <a:txBody>
                    <a:bodyPr/>
                    <a:lstStyle/>
                    <a:p>
                      <a:pPr algn="ctr"/>
                      <a:r>
                        <a:rPr lang="en-GB" dirty="0"/>
                        <a:t>£60,000</a:t>
                      </a:r>
                    </a:p>
                  </a:txBody>
                  <a:tcPr anchor="ctr"/>
                </a:tc>
                <a:tc>
                  <a:txBody>
                    <a:bodyPr/>
                    <a:lstStyle/>
                    <a:p>
                      <a:pPr algn="ctr"/>
                      <a:r>
                        <a:rPr lang="en-GB" dirty="0"/>
                        <a:t>No update provided</a:t>
                      </a:r>
                    </a:p>
                  </a:txBody>
                  <a:tcPr anchor="ctr"/>
                </a:tc>
                <a:extLst>
                  <a:ext uri="{0D108BD9-81ED-4DB2-BD59-A6C34878D82A}">
                    <a16:rowId xmlns:a16="http://schemas.microsoft.com/office/drawing/2014/main" val="847245739"/>
                  </a:ext>
                </a:extLst>
              </a:tr>
              <a:tr h="370840">
                <a:tc>
                  <a:txBody>
                    <a:bodyPr/>
                    <a:lstStyle/>
                    <a:p>
                      <a:r>
                        <a:rPr lang="en-GB" dirty="0"/>
                        <a:t>North Kent Enterprise Zone</a:t>
                      </a:r>
                    </a:p>
                  </a:txBody>
                  <a:tcPr/>
                </a:tc>
                <a:tc>
                  <a:txBody>
                    <a:bodyPr/>
                    <a:lstStyle/>
                    <a:p>
                      <a:pPr algn="ctr"/>
                      <a:r>
                        <a:rPr lang="en-GB" dirty="0"/>
                        <a:t>June 2017</a:t>
                      </a:r>
                    </a:p>
                  </a:txBody>
                  <a:tcPr anchor="ctr"/>
                </a:tc>
                <a:tc>
                  <a:txBody>
                    <a:bodyPr/>
                    <a:lstStyle/>
                    <a:p>
                      <a:pPr algn="ctr"/>
                      <a:r>
                        <a:rPr lang="en-GB" dirty="0"/>
                        <a:t>£161,000</a:t>
                      </a:r>
                    </a:p>
                  </a:txBody>
                  <a:tcPr anchor="ctr"/>
                </a:tc>
                <a:tc>
                  <a:txBody>
                    <a:bodyPr/>
                    <a:lstStyle/>
                    <a:p>
                      <a:pPr algn="ctr"/>
                      <a:r>
                        <a:rPr lang="en-GB" dirty="0"/>
                        <a:t>May 2020</a:t>
                      </a:r>
                    </a:p>
                  </a:txBody>
                  <a:tcPr anchor="ctr"/>
                </a:tc>
                <a:extLst>
                  <a:ext uri="{0D108BD9-81ED-4DB2-BD59-A6C34878D82A}">
                    <a16:rowId xmlns:a16="http://schemas.microsoft.com/office/drawing/2014/main" val="2876108992"/>
                  </a:ext>
                </a:extLst>
              </a:tr>
              <a:tr h="370840">
                <a:tc>
                  <a:txBody>
                    <a:bodyPr/>
                    <a:lstStyle/>
                    <a:p>
                      <a:r>
                        <a:rPr lang="en-GB" dirty="0"/>
                        <a:t>Future Proof</a:t>
                      </a:r>
                    </a:p>
                  </a:txBody>
                  <a:tcPr/>
                </a:tc>
                <a:tc>
                  <a:txBody>
                    <a:bodyPr/>
                    <a:lstStyle/>
                    <a:p>
                      <a:pPr algn="ctr"/>
                      <a:r>
                        <a:rPr lang="en-GB" dirty="0"/>
                        <a:t>September 2018</a:t>
                      </a:r>
                    </a:p>
                  </a:txBody>
                  <a:tcPr anchor="ctr"/>
                </a:tc>
                <a:tc>
                  <a:txBody>
                    <a:bodyPr/>
                    <a:lstStyle/>
                    <a:p>
                      <a:pPr algn="ctr"/>
                      <a:r>
                        <a:rPr lang="en-GB" dirty="0"/>
                        <a:t>£110,000</a:t>
                      </a:r>
                    </a:p>
                  </a:txBody>
                  <a:tcPr anchor="ctr"/>
                </a:tc>
                <a:tc>
                  <a:txBody>
                    <a:bodyPr/>
                    <a:lstStyle/>
                    <a:p>
                      <a:pPr algn="ctr"/>
                      <a:r>
                        <a:rPr lang="en-GB" dirty="0"/>
                        <a:t>November 2019</a:t>
                      </a:r>
                    </a:p>
                  </a:txBody>
                  <a:tcPr anchor="ctr"/>
                </a:tc>
                <a:extLst>
                  <a:ext uri="{0D108BD9-81ED-4DB2-BD59-A6C34878D82A}">
                    <a16:rowId xmlns:a16="http://schemas.microsoft.com/office/drawing/2014/main" val="3974640747"/>
                  </a:ext>
                </a:extLst>
              </a:tr>
              <a:tr h="370840">
                <a:tc>
                  <a:txBody>
                    <a:bodyPr/>
                    <a:lstStyle/>
                    <a:p>
                      <a:r>
                        <a:rPr lang="en-GB" dirty="0"/>
                        <a:t>Good Food Growth Campaign</a:t>
                      </a:r>
                    </a:p>
                  </a:txBody>
                  <a:tcPr/>
                </a:tc>
                <a:tc>
                  <a:txBody>
                    <a:bodyPr/>
                    <a:lstStyle/>
                    <a:p>
                      <a:pPr algn="ctr"/>
                      <a:r>
                        <a:rPr lang="en-GB" dirty="0"/>
                        <a:t>September 2018</a:t>
                      </a:r>
                    </a:p>
                  </a:txBody>
                  <a:tcPr anchor="ctr"/>
                </a:tc>
                <a:tc>
                  <a:txBody>
                    <a:bodyPr/>
                    <a:lstStyle/>
                    <a:p>
                      <a:pPr algn="ctr"/>
                      <a:r>
                        <a:rPr lang="en-GB" dirty="0"/>
                        <a:t>£60,400</a:t>
                      </a:r>
                    </a:p>
                  </a:txBody>
                  <a:tcPr anchor="ctr"/>
                </a:tc>
                <a:tc>
                  <a:txBody>
                    <a:bodyPr/>
                    <a:lstStyle/>
                    <a:p>
                      <a:pPr algn="ctr"/>
                      <a:r>
                        <a:rPr lang="en-GB" dirty="0"/>
                        <a:t>March 2020</a:t>
                      </a:r>
                    </a:p>
                  </a:txBody>
                  <a:tcPr anchor="ctr"/>
                </a:tc>
                <a:extLst>
                  <a:ext uri="{0D108BD9-81ED-4DB2-BD59-A6C34878D82A}">
                    <a16:rowId xmlns:a16="http://schemas.microsoft.com/office/drawing/2014/main" val="1999038926"/>
                  </a:ext>
                </a:extLst>
              </a:tr>
              <a:tr h="370840">
                <a:tc>
                  <a:txBody>
                    <a:bodyPr/>
                    <a:lstStyle/>
                    <a:p>
                      <a:r>
                        <a:rPr lang="en-GB" dirty="0"/>
                        <a:t>Kent Medical Campus Enterprise Zone</a:t>
                      </a:r>
                    </a:p>
                  </a:txBody>
                  <a:tcPr/>
                </a:tc>
                <a:tc>
                  <a:txBody>
                    <a:bodyPr/>
                    <a:lstStyle/>
                    <a:p>
                      <a:pPr algn="ctr"/>
                      <a:r>
                        <a:rPr lang="en-GB" dirty="0"/>
                        <a:t>September 2018</a:t>
                      </a:r>
                    </a:p>
                  </a:txBody>
                  <a:tcPr anchor="ctr"/>
                </a:tc>
                <a:tc>
                  <a:txBody>
                    <a:bodyPr/>
                    <a:lstStyle/>
                    <a:p>
                      <a:pPr algn="ctr"/>
                      <a:r>
                        <a:rPr lang="en-GB" dirty="0"/>
                        <a:t>£156,000</a:t>
                      </a:r>
                    </a:p>
                  </a:txBody>
                  <a:tcPr anchor="ctr"/>
                </a:tc>
                <a:tc>
                  <a:txBody>
                    <a:bodyPr/>
                    <a:lstStyle/>
                    <a:p>
                      <a:pPr algn="ctr"/>
                      <a:r>
                        <a:rPr lang="en-GB" dirty="0"/>
                        <a:t>September 2019</a:t>
                      </a:r>
                    </a:p>
                  </a:txBody>
                  <a:tcPr anchor="ctr"/>
                </a:tc>
                <a:extLst>
                  <a:ext uri="{0D108BD9-81ED-4DB2-BD59-A6C34878D82A}">
                    <a16:rowId xmlns:a16="http://schemas.microsoft.com/office/drawing/2014/main" val="2722338154"/>
                  </a:ext>
                </a:extLst>
              </a:tr>
              <a:tr h="370840">
                <a:tc>
                  <a:txBody>
                    <a:bodyPr/>
                    <a:lstStyle/>
                    <a:p>
                      <a:r>
                        <a:rPr lang="en-GB" dirty="0"/>
                        <a:t>Planning and prioritising future skills, training and business support needs for rural businesses</a:t>
                      </a:r>
                    </a:p>
                  </a:txBody>
                  <a:tcPr/>
                </a:tc>
                <a:tc>
                  <a:txBody>
                    <a:bodyPr/>
                    <a:lstStyle/>
                    <a:p>
                      <a:pPr algn="ctr"/>
                      <a:r>
                        <a:rPr lang="en-GB" dirty="0"/>
                        <a:t>September 2018</a:t>
                      </a:r>
                    </a:p>
                  </a:txBody>
                  <a:tcPr anchor="ctr"/>
                </a:tc>
                <a:tc>
                  <a:txBody>
                    <a:bodyPr/>
                    <a:lstStyle/>
                    <a:p>
                      <a:pPr algn="ctr"/>
                      <a:r>
                        <a:rPr lang="en-GB" dirty="0"/>
                        <a:t>£96,000</a:t>
                      </a:r>
                    </a:p>
                  </a:txBody>
                  <a:tcPr anchor="ctr"/>
                </a:tc>
                <a:tc>
                  <a:txBody>
                    <a:bodyPr/>
                    <a:lstStyle/>
                    <a:p>
                      <a:pPr algn="ctr"/>
                      <a:r>
                        <a:rPr lang="en-GB" dirty="0"/>
                        <a:t>August 2020</a:t>
                      </a:r>
                    </a:p>
                  </a:txBody>
                  <a:tcPr anchor="ctr"/>
                </a:tc>
                <a:extLst>
                  <a:ext uri="{0D108BD9-81ED-4DB2-BD59-A6C34878D82A}">
                    <a16:rowId xmlns:a16="http://schemas.microsoft.com/office/drawing/2014/main" val="2862081202"/>
                  </a:ext>
                </a:extLst>
              </a:tr>
              <a:tr h="370840">
                <a:tc>
                  <a:txBody>
                    <a:bodyPr/>
                    <a:lstStyle/>
                    <a:p>
                      <a:r>
                        <a:rPr lang="en-GB" dirty="0"/>
                        <a:t>Coastal Communities Supplement to the SEP</a:t>
                      </a:r>
                    </a:p>
                  </a:txBody>
                  <a:tcPr/>
                </a:tc>
                <a:tc>
                  <a:txBody>
                    <a:bodyPr/>
                    <a:lstStyle/>
                    <a:p>
                      <a:pPr algn="ctr"/>
                      <a:r>
                        <a:rPr lang="en-GB" dirty="0"/>
                        <a:t>December 2018</a:t>
                      </a:r>
                    </a:p>
                  </a:txBody>
                  <a:tcPr anchor="ctr"/>
                </a:tc>
                <a:tc>
                  <a:txBody>
                    <a:bodyPr/>
                    <a:lstStyle/>
                    <a:p>
                      <a:pPr algn="ctr"/>
                      <a:r>
                        <a:rPr lang="en-GB" dirty="0"/>
                        <a:t>£40,000</a:t>
                      </a:r>
                    </a:p>
                  </a:txBody>
                  <a:tcPr anchor="ctr"/>
                </a:tc>
                <a:tc>
                  <a:txBody>
                    <a:bodyPr/>
                    <a:lstStyle/>
                    <a:p>
                      <a:pPr algn="ctr"/>
                      <a:r>
                        <a:rPr lang="en-GB" dirty="0"/>
                        <a:t>January 2020</a:t>
                      </a:r>
                    </a:p>
                  </a:txBody>
                  <a:tcPr anchor="ctr"/>
                </a:tc>
                <a:extLst>
                  <a:ext uri="{0D108BD9-81ED-4DB2-BD59-A6C34878D82A}">
                    <a16:rowId xmlns:a16="http://schemas.microsoft.com/office/drawing/2014/main" val="332606699"/>
                  </a:ext>
                </a:extLst>
              </a:tr>
              <a:tr h="370840">
                <a:tc>
                  <a:txBody>
                    <a:bodyPr/>
                    <a:lstStyle/>
                    <a:p>
                      <a:r>
                        <a:rPr lang="en-GB" dirty="0"/>
                        <a:t>Delivering skills of the future through teaching</a:t>
                      </a:r>
                    </a:p>
                  </a:txBody>
                  <a:tcPr/>
                </a:tc>
                <a:tc>
                  <a:txBody>
                    <a:bodyPr/>
                    <a:lstStyle/>
                    <a:p>
                      <a:pPr algn="ctr"/>
                      <a:r>
                        <a:rPr lang="en-GB" dirty="0"/>
                        <a:t>December 2018</a:t>
                      </a:r>
                    </a:p>
                  </a:txBody>
                  <a:tcPr anchor="ctr"/>
                </a:tc>
                <a:tc>
                  <a:txBody>
                    <a:bodyPr/>
                    <a:lstStyle/>
                    <a:p>
                      <a:pPr algn="ctr"/>
                      <a:r>
                        <a:rPr lang="en-GB" dirty="0"/>
                        <a:t>£166,600</a:t>
                      </a:r>
                    </a:p>
                  </a:txBody>
                  <a:tcPr anchor="ctr"/>
                </a:tc>
                <a:tc>
                  <a:txBody>
                    <a:bodyPr/>
                    <a:lstStyle/>
                    <a:p>
                      <a:pPr algn="ctr"/>
                      <a:r>
                        <a:rPr lang="en-GB" dirty="0"/>
                        <a:t>July 2020</a:t>
                      </a:r>
                    </a:p>
                  </a:txBody>
                  <a:tcPr anchor="ctr"/>
                </a:tc>
                <a:extLst>
                  <a:ext uri="{0D108BD9-81ED-4DB2-BD59-A6C34878D82A}">
                    <a16:rowId xmlns:a16="http://schemas.microsoft.com/office/drawing/2014/main" val="420423974"/>
                  </a:ext>
                </a:extLst>
              </a:tr>
              <a:tr h="370840">
                <a:tc>
                  <a:txBody>
                    <a:bodyPr/>
                    <a:lstStyle/>
                    <a:p>
                      <a:r>
                        <a:rPr lang="en-GB" dirty="0"/>
                        <a:t>Creative Open Workspace Masterplan</a:t>
                      </a:r>
                    </a:p>
                  </a:txBody>
                  <a:tcPr/>
                </a:tc>
                <a:tc>
                  <a:txBody>
                    <a:bodyPr/>
                    <a:lstStyle/>
                    <a:p>
                      <a:pPr algn="ctr"/>
                      <a:r>
                        <a:rPr lang="en-GB" dirty="0"/>
                        <a:t>March 2019</a:t>
                      </a:r>
                    </a:p>
                  </a:txBody>
                  <a:tcPr anchor="ctr"/>
                </a:tc>
                <a:tc>
                  <a:txBody>
                    <a:bodyPr/>
                    <a:lstStyle/>
                    <a:p>
                      <a:pPr algn="ctr"/>
                      <a:r>
                        <a:rPr lang="en-GB" dirty="0"/>
                        <a:t>£49,000</a:t>
                      </a:r>
                    </a:p>
                  </a:txBody>
                  <a:tcPr anchor="ctr"/>
                </a:tc>
                <a:tc>
                  <a:txBody>
                    <a:bodyPr/>
                    <a:lstStyle/>
                    <a:p>
                      <a:pPr algn="ctr"/>
                      <a:r>
                        <a:rPr lang="en-GB" dirty="0"/>
                        <a:t>To be confirmed</a:t>
                      </a:r>
                    </a:p>
                  </a:txBody>
                  <a:tcPr anchor="ctr"/>
                </a:tc>
                <a:extLst>
                  <a:ext uri="{0D108BD9-81ED-4DB2-BD59-A6C34878D82A}">
                    <a16:rowId xmlns:a16="http://schemas.microsoft.com/office/drawing/2014/main" val="1821220628"/>
                  </a:ext>
                </a:extLst>
              </a:tr>
              <a:tr h="370840">
                <a:tc>
                  <a:txBody>
                    <a:bodyPr/>
                    <a:lstStyle/>
                    <a:p>
                      <a:r>
                        <a:rPr lang="en-GB" dirty="0"/>
                        <a:t>Energy and Clean Growth – Supply Chain Mapping</a:t>
                      </a:r>
                    </a:p>
                  </a:txBody>
                  <a:tcPr/>
                </a:tc>
                <a:tc>
                  <a:txBody>
                    <a:bodyPr/>
                    <a:lstStyle/>
                    <a:p>
                      <a:pPr algn="ctr"/>
                      <a:r>
                        <a:rPr lang="en-GB" dirty="0"/>
                        <a:t>October 2019</a:t>
                      </a:r>
                    </a:p>
                  </a:txBody>
                  <a:tcPr anchor="ctr"/>
                </a:tc>
                <a:tc>
                  <a:txBody>
                    <a:bodyPr/>
                    <a:lstStyle/>
                    <a:p>
                      <a:pPr algn="ctr"/>
                      <a:r>
                        <a:rPr lang="en-GB" dirty="0"/>
                        <a:t>£129,500</a:t>
                      </a:r>
                    </a:p>
                  </a:txBody>
                  <a:tcPr anchor="ctr"/>
                </a:tc>
                <a:tc>
                  <a:txBody>
                    <a:bodyPr/>
                    <a:lstStyle/>
                    <a:p>
                      <a:pPr algn="ctr"/>
                      <a:r>
                        <a:rPr lang="en-GB" dirty="0"/>
                        <a:t>September 2020</a:t>
                      </a:r>
                    </a:p>
                  </a:txBody>
                  <a:tcPr anchor="ctr"/>
                </a:tc>
                <a:extLst>
                  <a:ext uri="{0D108BD9-81ED-4DB2-BD59-A6C34878D82A}">
                    <a16:rowId xmlns:a16="http://schemas.microsoft.com/office/drawing/2014/main" val="64049710"/>
                  </a:ext>
                </a:extLst>
              </a:tr>
            </a:tbl>
          </a:graphicData>
        </a:graphic>
      </p:graphicFrame>
    </p:spTree>
    <p:extLst>
      <p:ext uri="{BB962C8B-B14F-4D97-AF65-F5344CB8AC3E}">
        <p14:creationId xmlns:p14="http://schemas.microsoft.com/office/powerpoint/2010/main" val="113413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Social Enterprise Prospectus : SELEP Strategic Board Presentation</a:t>
            </a:r>
          </a:p>
        </p:txBody>
      </p:sp>
      <p:sp>
        <p:nvSpPr>
          <p:cNvPr id="4" name="Text Placeholder 3"/>
          <p:cNvSpPr>
            <a:spLocks noGrp="1"/>
          </p:cNvSpPr>
          <p:nvPr>
            <p:ph type="subTitle" idx="1"/>
          </p:nvPr>
        </p:nvSpPr>
        <p:spPr>
          <a:xfrm>
            <a:off x="628650" y="3585222"/>
            <a:ext cx="7002556" cy="421296"/>
          </a:xfrm>
        </p:spPr>
        <p:txBody>
          <a:bodyPr>
            <a:noAutofit/>
          </a:bodyPr>
          <a:lstStyle/>
          <a:p>
            <a:r>
              <a:rPr lang="en-GB" sz="2100" dirty="0"/>
              <a:t>Penny Shimmin / Chair – Social Enterprise Working Group </a:t>
            </a:r>
          </a:p>
          <a:p>
            <a:pPr marL="214313" indent="-214313">
              <a:buFontTx/>
              <a:buChar char="-"/>
            </a:pPr>
            <a:endParaRPr lang="en-GB" sz="2100" b="1" dirty="0"/>
          </a:p>
          <a:p>
            <a:pPr marL="214313" indent="-214313">
              <a:buFontTx/>
              <a:buChar char="-"/>
            </a:pPr>
            <a:endParaRPr lang="en-GB" dirty="0"/>
          </a:p>
        </p:txBody>
      </p:sp>
    </p:spTree>
    <p:extLst>
      <p:ext uri="{BB962C8B-B14F-4D97-AF65-F5344CB8AC3E}">
        <p14:creationId xmlns:p14="http://schemas.microsoft.com/office/powerpoint/2010/main" val="131032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98584" y="1067775"/>
            <a:ext cx="4809593" cy="3816870"/>
          </a:xfrm>
          <a:noFill/>
        </p:spPr>
        <p:txBody>
          <a:bodyPr>
            <a:noAutofit/>
          </a:bodyPr>
          <a:lstStyle/>
          <a:p>
            <a:pPr lvl="1"/>
            <a:r>
              <a:rPr lang="en-GB" sz="2700" b="1" dirty="0"/>
              <a:t>Social Enterprise Prospectus</a:t>
            </a:r>
          </a:p>
          <a:p>
            <a:pPr lvl="1"/>
            <a:endParaRPr lang="en-GB" sz="1500" b="1" u="sng" dirty="0">
              <a:solidFill>
                <a:schemeClr val="tx1"/>
              </a:solidFill>
            </a:endParaRPr>
          </a:p>
          <a:p>
            <a:pPr lvl="1"/>
            <a:r>
              <a:rPr lang="en-GB" sz="1500" b="1" u="sng" dirty="0">
                <a:solidFill>
                  <a:schemeClr val="tx1"/>
                </a:solidFill>
              </a:rPr>
              <a:t>Summary of Findings</a:t>
            </a:r>
          </a:p>
          <a:p>
            <a:pPr lvl="1"/>
            <a:endParaRPr lang="en-GB" b="1" dirty="0">
              <a:solidFill>
                <a:schemeClr val="tx2"/>
              </a:solidFill>
            </a:endParaRPr>
          </a:p>
          <a:p>
            <a:pPr lvl="1"/>
            <a:r>
              <a:rPr lang="en-GB" sz="1200" b="1" dirty="0">
                <a:solidFill>
                  <a:schemeClr val="tx2"/>
                </a:solidFill>
              </a:rPr>
              <a:t>This prospectus and underlying consultation and evidence presents priorities for action that are required to build a stronger, more impactful social enterprise sector in the South East.</a:t>
            </a:r>
          </a:p>
          <a:p>
            <a:pPr lvl="1"/>
            <a:endParaRPr lang="en-GB" sz="1200" b="1" dirty="0">
              <a:solidFill>
                <a:schemeClr val="tx2"/>
              </a:solidFill>
            </a:endParaRPr>
          </a:p>
          <a:p>
            <a:pPr lvl="1"/>
            <a:r>
              <a:rPr lang="en-GB" sz="1200" b="1" dirty="0">
                <a:solidFill>
                  <a:schemeClr val="tx2"/>
                </a:solidFill>
              </a:rPr>
              <a:t>In summary, these priorities are:</a:t>
            </a:r>
          </a:p>
          <a:p>
            <a:pPr marL="600075" lvl="1" indent="-257175">
              <a:buFont typeface="Wingdings" panose="05000000000000000000" pitchFamily="2" charset="2"/>
              <a:buChar char="Ø"/>
            </a:pPr>
            <a:r>
              <a:rPr lang="en-GB" sz="1200" b="1" dirty="0">
                <a:solidFill>
                  <a:schemeClr val="tx2"/>
                </a:solidFill>
              </a:rPr>
              <a:t>Providing a wide range of business support</a:t>
            </a:r>
          </a:p>
          <a:p>
            <a:pPr marL="600075" lvl="1" indent="-257175">
              <a:buFont typeface="Wingdings" panose="05000000000000000000" pitchFamily="2" charset="2"/>
              <a:buChar char="Ø"/>
            </a:pPr>
            <a:r>
              <a:rPr lang="en-GB" sz="1200" b="1" dirty="0">
                <a:solidFill>
                  <a:schemeClr val="tx2"/>
                </a:solidFill>
              </a:rPr>
              <a:t>Engaging the procurement and commissioning agendas</a:t>
            </a:r>
          </a:p>
          <a:p>
            <a:pPr marL="600075" lvl="1" indent="-257175">
              <a:buFont typeface="Wingdings" panose="05000000000000000000" pitchFamily="2" charset="2"/>
              <a:buChar char="Ø"/>
            </a:pPr>
            <a:r>
              <a:rPr lang="en-GB" sz="1200" b="1" dirty="0">
                <a:solidFill>
                  <a:schemeClr val="tx2"/>
                </a:solidFill>
              </a:rPr>
              <a:t>Encouraging access to suitable finance</a:t>
            </a:r>
          </a:p>
          <a:p>
            <a:pPr marL="600075" lvl="1" indent="-257175">
              <a:buFont typeface="Wingdings" panose="05000000000000000000" pitchFamily="2" charset="2"/>
              <a:buChar char="Ø"/>
            </a:pPr>
            <a:r>
              <a:rPr lang="en-GB" sz="1200" b="1" dirty="0">
                <a:solidFill>
                  <a:schemeClr val="tx2"/>
                </a:solidFill>
              </a:rPr>
              <a:t>Improving promotion of the sector</a:t>
            </a:r>
          </a:p>
          <a:p>
            <a:pPr marL="600075" lvl="1" indent="-257175">
              <a:buFont typeface="Wingdings" panose="05000000000000000000" pitchFamily="2" charset="2"/>
              <a:buChar char="Ø"/>
            </a:pPr>
            <a:r>
              <a:rPr lang="en-GB" sz="1200" b="1" dirty="0">
                <a:solidFill>
                  <a:schemeClr val="tx2"/>
                </a:solidFill>
              </a:rPr>
              <a:t>Understanding social impact </a:t>
            </a:r>
          </a:p>
          <a:p>
            <a:pPr marL="600075" lvl="1" indent="-257175">
              <a:buFont typeface="Wingdings" panose="05000000000000000000" pitchFamily="2" charset="2"/>
              <a:buChar char="Ø"/>
            </a:pPr>
            <a:endParaRPr lang="en-GB" sz="1200" b="1" dirty="0">
              <a:solidFill>
                <a:schemeClr val="tx2"/>
              </a:solidFill>
            </a:endParaRPr>
          </a:p>
          <a:p>
            <a:pPr lvl="1"/>
            <a:endParaRPr lang="en-GB" sz="1350" b="1" dirty="0"/>
          </a:p>
          <a:p>
            <a:pPr lvl="1"/>
            <a:r>
              <a:rPr lang="en-GB" sz="1500" b="1" dirty="0"/>
              <a:t>The prospectus outlines how these can be addressed </a:t>
            </a:r>
          </a:p>
          <a:p>
            <a:pPr lvl="1"/>
            <a:endParaRPr lang="en-GB" sz="1950" dirty="0">
              <a:solidFill>
                <a:schemeClr val="tx1"/>
              </a:solidFill>
            </a:endParaRPr>
          </a:p>
        </p:txBody>
      </p:sp>
      <p:pic>
        <p:nvPicPr>
          <p:cNvPr id="2" name="Picture 1">
            <a:extLst>
              <a:ext uri="{FF2B5EF4-FFF2-40B4-BE49-F238E27FC236}">
                <a16:creationId xmlns:a16="http://schemas.microsoft.com/office/drawing/2014/main" id="{88262FE0-036D-4A67-BA9F-19038564EA83}"/>
              </a:ext>
            </a:extLst>
          </p:cNvPr>
          <p:cNvPicPr>
            <a:picLocks noChangeAspect="1"/>
          </p:cNvPicPr>
          <p:nvPr/>
        </p:nvPicPr>
        <p:blipFill rotWithShape="1">
          <a:blip r:embed="rId3"/>
          <a:srcRect l="10755" t="11994" r="76574" b="33158"/>
          <a:stretch/>
        </p:blipFill>
        <p:spPr>
          <a:xfrm>
            <a:off x="5553636" y="2097742"/>
            <a:ext cx="2427194" cy="3453236"/>
          </a:xfrm>
          <a:prstGeom prst="rect">
            <a:avLst/>
          </a:prstGeom>
        </p:spPr>
      </p:pic>
    </p:spTree>
    <p:extLst>
      <p:ext uri="{BB962C8B-B14F-4D97-AF65-F5344CB8AC3E}">
        <p14:creationId xmlns:p14="http://schemas.microsoft.com/office/powerpoint/2010/main" val="320202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CB01E1-4FC5-45CF-A871-E36FECD886B8}"/>
              </a:ext>
            </a:extLst>
          </p:cNvPr>
          <p:cNvSpPr/>
          <p:nvPr/>
        </p:nvSpPr>
        <p:spPr>
          <a:xfrm>
            <a:off x="5136777" y="2126350"/>
            <a:ext cx="3139889" cy="17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srgbClr val="F6F6F6"/>
              </a:solidFill>
              <a:latin typeface="Open Sans"/>
              <a:ea typeface="ＭＳ Ｐゴシック"/>
            </a:endParaRPr>
          </a:p>
        </p:txBody>
      </p:sp>
      <p:sp>
        <p:nvSpPr>
          <p:cNvPr id="6" name="Text Placeholder 3">
            <a:extLst>
              <a:ext uri="{FF2B5EF4-FFF2-40B4-BE49-F238E27FC236}">
                <a16:creationId xmlns:a16="http://schemas.microsoft.com/office/drawing/2014/main" id="{E3648672-DF77-4C48-9E3D-143E2BB2CC3E}"/>
              </a:ext>
            </a:extLst>
          </p:cNvPr>
          <p:cNvSpPr txBox="1">
            <a:spLocks/>
          </p:cNvSpPr>
          <p:nvPr/>
        </p:nvSpPr>
        <p:spPr>
          <a:xfrm>
            <a:off x="98584" y="1067776"/>
            <a:ext cx="4621334" cy="4011851"/>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defTabSz="685800">
              <a:spcBef>
                <a:spcPts val="375"/>
              </a:spcBef>
            </a:pPr>
            <a:r>
              <a:rPr lang="en-GB" sz="2700" b="1" dirty="0">
                <a:solidFill>
                  <a:srgbClr val="EA5B0C"/>
                </a:solidFill>
                <a:latin typeface="Museo 300"/>
                <a:ea typeface="ＭＳ Ｐゴシック"/>
              </a:rPr>
              <a:t>Social Enterprise Prospectus</a:t>
            </a:r>
          </a:p>
          <a:p>
            <a:pPr marL="342900" lvl="1" defTabSz="685800">
              <a:spcBef>
                <a:spcPts val="375"/>
              </a:spcBef>
            </a:pPr>
            <a:endParaRPr lang="en-GB" sz="1500" u="sng" dirty="0">
              <a:solidFill>
                <a:srgbClr val="F6F6F6"/>
              </a:solidFill>
              <a:latin typeface="Museo 300"/>
              <a:ea typeface="ＭＳ Ｐゴシック"/>
            </a:endParaRPr>
          </a:p>
          <a:p>
            <a:pPr marL="600075" lvl="1" indent="-257175" defTabSz="685800">
              <a:spcBef>
                <a:spcPts val="375"/>
              </a:spcBef>
              <a:buFont typeface="Arial" panose="020B0604020202020204" pitchFamily="34" charset="0"/>
              <a:buChar char="•"/>
            </a:pPr>
            <a:r>
              <a:rPr lang="en-GB" sz="1500" b="1" dirty="0">
                <a:solidFill>
                  <a:srgbClr val="F6F6F6"/>
                </a:solidFill>
                <a:latin typeface="Museo 300"/>
                <a:ea typeface="ＭＳ Ｐゴシック"/>
              </a:rPr>
              <a:t>Social Enterprise Working Group – the Prospectus has been developed by the Social Enterprise Working Group. This group brings together key individuals and businesses from the social enterprise sector from across the South East.</a:t>
            </a:r>
          </a:p>
          <a:p>
            <a:pPr marL="342900" lvl="1" defTabSz="685800">
              <a:spcBef>
                <a:spcPts val="375"/>
              </a:spcBef>
            </a:pPr>
            <a:endParaRPr lang="en-GB" sz="1500" b="1" dirty="0">
              <a:solidFill>
                <a:srgbClr val="F6F6F6"/>
              </a:solidFill>
              <a:latin typeface="Museo 300"/>
              <a:ea typeface="ＭＳ Ｐゴシック"/>
            </a:endParaRPr>
          </a:p>
          <a:p>
            <a:pPr marL="600075" lvl="1" indent="-257175" defTabSz="685800">
              <a:spcBef>
                <a:spcPts val="375"/>
              </a:spcBef>
              <a:buFont typeface="Arial" panose="020B0604020202020204" pitchFamily="34" charset="0"/>
              <a:buChar char="•"/>
            </a:pPr>
            <a:r>
              <a:rPr lang="en-GB" sz="1500" b="1" dirty="0">
                <a:solidFill>
                  <a:srgbClr val="F6F6F6"/>
                </a:solidFill>
                <a:latin typeface="Museo 300"/>
                <a:ea typeface="ＭＳ Ｐゴシック"/>
              </a:rPr>
              <a:t>SELEP Federated Boards have been sent the Prospectus as an information item at previous board meetings.</a:t>
            </a:r>
          </a:p>
          <a:p>
            <a:pPr marL="342900" lvl="1" defTabSz="685800">
              <a:spcBef>
                <a:spcPts val="375"/>
              </a:spcBef>
            </a:pPr>
            <a:endParaRPr lang="en-GB" sz="1500" b="1" dirty="0">
              <a:solidFill>
                <a:srgbClr val="F6F6F6"/>
              </a:solidFill>
              <a:latin typeface="Museo 300"/>
              <a:ea typeface="ＭＳ Ｐゴシック"/>
            </a:endParaRPr>
          </a:p>
          <a:p>
            <a:pPr marL="600075" lvl="1" indent="-257175" defTabSz="685800">
              <a:spcBef>
                <a:spcPts val="375"/>
              </a:spcBef>
              <a:buFont typeface="Arial" panose="020B0604020202020204" pitchFamily="34" charset="0"/>
              <a:buChar char="•"/>
            </a:pPr>
            <a:r>
              <a:rPr lang="en-GB" sz="1500" b="1" dirty="0">
                <a:solidFill>
                  <a:srgbClr val="F6F6F6"/>
                </a:solidFill>
                <a:latin typeface="Museo 300"/>
                <a:ea typeface="ＭＳ Ｐゴシック"/>
              </a:rPr>
              <a:t>The Prospectus supports the broader economic growth aims of SELEP. Particularly in respect to the emerging Local Industrial Strategy, the Prospectus highlights the substantial number of people employed in the social enterprise or related sectors. It is also crucial in terms of delivering inclusive growth.</a:t>
            </a:r>
          </a:p>
          <a:p>
            <a:pPr marL="600075" lvl="1" indent="-257175" defTabSz="685800">
              <a:spcBef>
                <a:spcPts val="375"/>
              </a:spcBef>
              <a:buFont typeface="Arial" panose="020B0604020202020204" pitchFamily="34" charset="0"/>
              <a:buChar char="•"/>
            </a:pPr>
            <a:endParaRPr lang="en-GB" sz="1500" b="1" dirty="0">
              <a:solidFill>
                <a:srgbClr val="F6F6F6"/>
              </a:solidFill>
              <a:latin typeface="Museo 300"/>
              <a:ea typeface="ＭＳ Ｐゴシック"/>
            </a:endParaRPr>
          </a:p>
          <a:p>
            <a:pPr marL="342900" lvl="1" defTabSz="685800">
              <a:spcBef>
                <a:spcPts val="375"/>
              </a:spcBef>
            </a:pPr>
            <a:endParaRPr lang="en-GB" sz="1800" b="1" dirty="0">
              <a:solidFill>
                <a:srgbClr val="F6F6F6"/>
              </a:solidFill>
              <a:latin typeface="Museo 300"/>
              <a:ea typeface="ＭＳ Ｐゴシック"/>
            </a:endParaRPr>
          </a:p>
          <a:p>
            <a:pPr marL="342900" lvl="1" defTabSz="685800">
              <a:spcBef>
                <a:spcPts val="375"/>
              </a:spcBef>
            </a:pPr>
            <a:endParaRPr lang="en-GB" sz="1200" dirty="0">
              <a:solidFill>
                <a:srgbClr val="F6F6F6"/>
              </a:solidFill>
              <a:latin typeface="Museo 300"/>
              <a:ea typeface="ＭＳ Ｐゴシック"/>
            </a:endParaRPr>
          </a:p>
        </p:txBody>
      </p:sp>
      <p:sp>
        <p:nvSpPr>
          <p:cNvPr id="7" name="TextBox 6">
            <a:extLst>
              <a:ext uri="{FF2B5EF4-FFF2-40B4-BE49-F238E27FC236}">
                <a16:creationId xmlns:a16="http://schemas.microsoft.com/office/drawing/2014/main" id="{1B8DE9F9-CE4C-4A51-AEB6-5D2ADE157C71}"/>
              </a:ext>
            </a:extLst>
          </p:cNvPr>
          <p:cNvSpPr txBox="1"/>
          <p:nvPr/>
        </p:nvSpPr>
        <p:spPr>
          <a:xfrm>
            <a:off x="5271248" y="2126350"/>
            <a:ext cx="3133165" cy="1754326"/>
          </a:xfrm>
          <a:prstGeom prst="rect">
            <a:avLst/>
          </a:prstGeom>
          <a:noFill/>
        </p:spPr>
        <p:txBody>
          <a:bodyPr wrap="square" rtlCol="0">
            <a:spAutoFit/>
          </a:bodyPr>
          <a:lstStyle/>
          <a:p>
            <a:pPr defTabSz="342900"/>
            <a:r>
              <a:rPr lang="en-GB" sz="1350" b="1" u="sng" dirty="0">
                <a:solidFill>
                  <a:srgbClr val="F6F6F6"/>
                </a:solidFill>
                <a:latin typeface="Museo 300"/>
                <a:ea typeface="ＭＳ Ｐゴシック"/>
              </a:rPr>
              <a:t>Size of Social Enterprise (and related) sector in the South East:</a:t>
            </a:r>
          </a:p>
          <a:p>
            <a:pPr defTabSz="342900"/>
            <a:endParaRPr lang="en-GB" sz="1350" b="1" dirty="0">
              <a:solidFill>
                <a:srgbClr val="F6F6F6"/>
              </a:solidFill>
              <a:latin typeface="Museo 300"/>
              <a:ea typeface="ＭＳ Ｐゴシック"/>
            </a:endParaRPr>
          </a:p>
          <a:p>
            <a:pPr defTabSz="342900"/>
            <a:r>
              <a:rPr lang="en-GB" sz="1350" b="1" dirty="0">
                <a:solidFill>
                  <a:srgbClr val="F6F6F6"/>
                </a:solidFill>
                <a:latin typeface="Museo 300"/>
                <a:ea typeface="ＭＳ Ｐゴシック"/>
              </a:rPr>
              <a:t>4,500-6,300 businesses</a:t>
            </a:r>
          </a:p>
          <a:p>
            <a:pPr defTabSz="342900"/>
            <a:endParaRPr lang="en-GB" sz="1350" b="1" dirty="0">
              <a:solidFill>
                <a:srgbClr val="F6F6F6"/>
              </a:solidFill>
              <a:latin typeface="Museo 300"/>
              <a:ea typeface="ＭＳ Ｐゴシック"/>
            </a:endParaRPr>
          </a:p>
          <a:p>
            <a:pPr defTabSz="342900"/>
            <a:r>
              <a:rPr lang="en-GB" sz="1350" b="1" dirty="0">
                <a:solidFill>
                  <a:srgbClr val="F6F6F6"/>
                </a:solidFill>
                <a:latin typeface="Museo 300"/>
                <a:ea typeface="ＭＳ Ｐゴシック"/>
              </a:rPr>
              <a:t>44,000-62,000 jobs</a:t>
            </a:r>
          </a:p>
          <a:p>
            <a:pPr defTabSz="342900"/>
            <a:endParaRPr lang="en-GB" sz="1350" b="1" dirty="0">
              <a:solidFill>
                <a:srgbClr val="F6F6F6"/>
              </a:solidFill>
              <a:latin typeface="Museo 300"/>
              <a:ea typeface="ＭＳ Ｐゴシック"/>
            </a:endParaRPr>
          </a:p>
          <a:p>
            <a:pPr defTabSz="342900"/>
            <a:r>
              <a:rPr lang="en-GB" sz="1350" b="1" dirty="0">
                <a:solidFill>
                  <a:srgbClr val="F6F6F6"/>
                </a:solidFill>
                <a:latin typeface="Museo 300"/>
                <a:ea typeface="ＭＳ Ｐゴシック"/>
              </a:rPr>
              <a:t>Contributing £2.3bn to the economy</a:t>
            </a:r>
          </a:p>
        </p:txBody>
      </p:sp>
    </p:spTree>
    <p:extLst>
      <p:ext uri="{BB962C8B-B14F-4D97-AF65-F5344CB8AC3E}">
        <p14:creationId xmlns:p14="http://schemas.microsoft.com/office/powerpoint/2010/main" val="3897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8DDE91C-3DD3-40FE-BE7C-791CF28C1981}"/>
              </a:ext>
            </a:extLst>
          </p:cNvPr>
          <p:cNvSpPr txBox="1">
            <a:spLocks/>
          </p:cNvSpPr>
          <p:nvPr/>
        </p:nvSpPr>
        <p:spPr>
          <a:xfrm>
            <a:off x="98584" y="1067775"/>
            <a:ext cx="6745969" cy="4220281"/>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defTabSz="685800">
              <a:spcBef>
                <a:spcPts val="375"/>
              </a:spcBef>
            </a:pPr>
            <a:r>
              <a:rPr lang="en-GB" sz="2700" b="1" dirty="0">
                <a:solidFill>
                  <a:srgbClr val="EA5B0C"/>
                </a:solidFill>
                <a:latin typeface="Museo 300"/>
                <a:ea typeface="ＭＳ Ｐゴシック"/>
              </a:rPr>
              <a:t>Social Enterprise Prospectus</a:t>
            </a:r>
          </a:p>
          <a:p>
            <a:pPr marL="342900" lvl="1" defTabSz="685800">
              <a:spcBef>
                <a:spcPts val="375"/>
              </a:spcBef>
            </a:pPr>
            <a:endParaRPr lang="en-GB" sz="1800" b="1" dirty="0">
              <a:solidFill>
                <a:srgbClr val="F6F6F6"/>
              </a:solidFill>
              <a:latin typeface="Museo 300"/>
              <a:ea typeface="ＭＳ Ｐゴシック"/>
            </a:endParaRPr>
          </a:p>
          <a:p>
            <a:pPr marL="342900" lvl="1" defTabSz="685800">
              <a:spcBef>
                <a:spcPts val="375"/>
              </a:spcBef>
            </a:pPr>
            <a:r>
              <a:rPr lang="en-GB" sz="1800" b="1" u="sng" dirty="0">
                <a:solidFill>
                  <a:srgbClr val="F6F6F6"/>
                </a:solidFill>
                <a:latin typeface="Museo 300"/>
                <a:ea typeface="ＭＳ Ｐゴシック"/>
              </a:rPr>
              <a:t>We are seeking final endorsement for the prospectus from the Strategic Board.</a:t>
            </a:r>
          </a:p>
          <a:p>
            <a:pPr marL="600075" lvl="1" indent="-257175" defTabSz="685800">
              <a:spcBef>
                <a:spcPts val="375"/>
              </a:spcBef>
              <a:buFont typeface="Arial" panose="020B0604020202020204" pitchFamily="34" charset="0"/>
              <a:buChar char="•"/>
            </a:pPr>
            <a:endParaRPr lang="en-GB" sz="1800" b="1" dirty="0">
              <a:solidFill>
                <a:srgbClr val="F6F6F6"/>
              </a:solidFill>
              <a:latin typeface="Museo 300"/>
              <a:ea typeface="ＭＳ Ｐゴシック"/>
            </a:endParaRPr>
          </a:p>
          <a:p>
            <a:pPr marL="342900" lvl="1" defTabSz="685800">
              <a:spcBef>
                <a:spcPts val="375"/>
              </a:spcBef>
            </a:pPr>
            <a:r>
              <a:rPr lang="en-GB" sz="1800" b="1" dirty="0">
                <a:solidFill>
                  <a:srgbClr val="F6F6F6"/>
                </a:solidFill>
                <a:latin typeface="Museo 300"/>
                <a:ea typeface="ＭＳ Ｐゴシック"/>
              </a:rPr>
              <a:t>If the prospectus receives final endorsement we propose the following approach:</a:t>
            </a:r>
          </a:p>
          <a:p>
            <a:pPr marL="342900" lvl="1" defTabSz="685800">
              <a:spcBef>
                <a:spcPts val="375"/>
              </a:spcBef>
            </a:pPr>
            <a:endParaRPr lang="en-GB" sz="1800" b="1" dirty="0">
              <a:solidFill>
                <a:srgbClr val="F6F6F6"/>
              </a:solidFill>
              <a:latin typeface="Museo 300"/>
              <a:ea typeface="ＭＳ Ｐゴシック"/>
            </a:endParaRPr>
          </a:p>
          <a:p>
            <a:pPr marL="600075" lvl="1" indent="-257175" defTabSz="685800">
              <a:spcBef>
                <a:spcPts val="375"/>
              </a:spcBef>
              <a:buFont typeface="Arial" panose="020B0604020202020204" pitchFamily="34" charset="0"/>
              <a:buChar char="•"/>
            </a:pPr>
            <a:r>
              <a:rPr lang="en-GB" sz="1800" b="1" dirty="0">
                <a:solidFill>
                  <a:srgbClr val="F6F6F6"/>
                </a:solidFill>
                <a:latin typeface="Museo 300"/>
                <a:ea typeface="ＭＳ Ｐゴシック"/>
              </a:rPr>
              <a:t>Run launch events for the Prospectus in each federated area in the first quarter 2020; </a:t>
            </a:r>
          </a:p>
          <a:p>
            <a:pPr marL="600075" lvl="1" indent="-257175" defTabSz="685800">
              <a:spcBef>
                <a:spcPts val="375"/>
              </a:spcBef>
              <a:buFont typeface="Arial" panose="020B0604020202020204" pitchFamily="34" charset="0"/>
              <a:buChar char="•"/>
            </a:pPr>
            <a:r>
              <a:rPr lang="en-GB" sz="1800" b="1" dirty="0">
                <a:solidFill>
                  <a:srgbClr val="F6F6F6"/>
                </a:solidFill>
                <a:latin typeface="Museo 300"/>
                <a:ea typeface="ＭＳ Ｐゴシック"/>
              </a:rPr>
              <a:t>Engage with the sector to co-produce a robust Implementation Plan which will identify a Project Pipeline;</a:t>
            </a:r>
          </a:p>
          <a:p>
            <a:pPr marL="600075" lvl="1" indent="-257175" defTabSz="685800">
              <a:spcBef>
                <a:spcPts val="375"/>
              </a:spcBef>
              <a:buFont typeface="Arial" panose="020B0604020202020204" pitchFamily="34" charset="0"/>
              <a:buChar char="•"/>
            </a:pPr>
            <a:r>
              <a:rPr lang="en-GB" sz="1800" b="1" dirty="0">
                <a:solidFill>
                  <a:srgbClr val="F6F6F6"/>
                </a:solidFill>
                <a:latin typeface="Museo 300"/>
                <a:ea typeface="ＭＳ Ｐゴシック"/>
              </a:rPr>
              <a:t>Provide an annual update of progress against the Prospectus priorities to the Strategic Board.</a:t>
            </a:r>
          </a:p>
        </p:txBody>
      </p:sp>
    </p:spTree>
    <p:extLst>
      <p:ext uri="{BB962C8B-B14F-4D97-AF65-F5344CB8AC3E}">
        <p14:creationId xmlns:p14="http://schemas.microsoft.com/office/powerpoint/2010/main" val="84750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8DDE91C-3DD3-40FE-BE7C-791CF28C1981}"/>
              </a:ext>
            </a:extLst>
          </p:cNvPr>
          <p:cNvSpPr txBox="1">
            <a:spLocks/>
          </p:cNvSpPr>
          <p:nvPr/>
        </p:nvSpPr>
        <p:spPr>
          <a:xfrm>
            <a:off x="78414" y="1551869"/>
            <a:ext cx="6745969" cy="4220281"/>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algn="ctr" defTabSz="685800">
              <a:spcBef>
                <a:spcPts val="375"/>
              </a:spcBef>
            </a:pPr>
            <a:endParaRPr lang="en-GB" sz="4050" b="1" dirty="0">
              <a:solidFill>
                <a:srgbClr val="F6F6F6"/>
              </a:solidFill>
              <a:latin typeface="Museo 300"/>
              <a:ea typeface="ＭＳ Ｐゴシック"/>
            </a:endParaRPr>
          </a:p>
          <a:p>
            <a:pPr marL="342900" lvl="1" algn="ctr" defTabSz="685800">
              <a:spcBef>
                <a:spcPts val="375"/>
              </a:spcBef>
            </a:pPr>
            <a:r>
              <a:rPr lang="en-GB" sz="4050" b="1" dirty="0">
                <a:solidFill>
                  <a:srgbClr val="F6F6F6"/>
                </a:solidFill>
                <a:latin typeface="Museo 300"/>
                <a:ea typeface="ＭＳ Ｐゴシック"/>
              </a:rPr>
              <a:t>Thank you for listening</a:t>
            </a:r>
          </a:p>
          <a:p>
            <a:pPr marL="342900" lvl="1" algn="ctr" defTabSz="685800">
              <a:spcBef>
                <a:spcPts val="375"/>
              </a:spcBef>
            </a:pPr>
            <a:endParaRPr lang="en-GB" sz="4050" b="1" dirty="0">
              <a:solidFill>
                <a:srgbClr val="F6F6F6"/>
              </a:solidFill>
              <a:latin typeface="Museo 300"/>
              <a:ea typeface="ＭＳ Ｐゴシック"/>
            </a:endParaRPr>
          </a:p>
          <a:p>
            <a:pPr marL="342900" lvl="1" algn="ctr" defTabSz="685800">
              <a:spcBef>
                <a:spcPts val="375"/>
              </a:spcBef>
            </a:pPr>
            <a:r>
              <a:rPr lang="en-GB" sz="4050" b="1" dirty="0">
                <a:solidFill>
                  <a:srgbClr val="F6F6F6"/>
                </a:solidFill>
                <a:latin typeface="Museo 300"/>
                <a:ea typeface="ＭＳ Ｐゴシック"/>
              </a:rPr>
              <a:t>We would welcome any questions or comments</a:t>
            </a:r>
            <a:endParaRPr lang="en-GB" sz="1800" b="1" dirty="0">
              <a:solidFill>
                <a:srgbClr val="F6F6F6"/>
              </a:solidFill>
              <a:latin typeface="Museo 300"/>
              <a:ea typeface="ＭＳ Ｐゴシック"/>
            </a:endParaRPr>
          </a:p>
        </p:txBody>
      </p:sp>
    </p:spTree>
    <p:extLst>
      <p:ext uri="{BB962C8B-B14F-4D97-AF65-F5344CB8AC3E}">
        <p14:creationId xmlns:p14="http://schemas.microsoft.com/office/powerpoint/2010/main" val="306790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628650" y="2925145"/>
            <a:ext cx="6293145" cy="862342"/>
          </a:xfrm>
        </p:spPr>
        <p:txBody>
          <a:bodyPr>
            <a:normAutofit fontScale="90000"/>
          </a:bodyPr>
          <a:lstStyle/>
          <a:p>
            <a:r>
              <a:rPr lang="en-GB" sz="3600" b="1" dirty="0">
                <a:latin typeface="Calibri" panose="020F0502020204030204" pitchFamily="34" charset="0"/>
              </a:rPr>
              <a:t>South East LEP </a:t>
            </a:r>
            <a:br>
              <a:rPr lang="en-GB" sz="3600" b="1" dirty="0">
                <a:latin typeface="Calibri" panose="020F0502020204030204" pitchFamily="34" charset="0"/>
              </a:rPr>
            </a:br>
            <a:r>
              <a:rPr lang="en-GB" sz="3600" b="1" dirty="0">
                <a:latin typeface="Calibri" panose="020F0502020204030204" pitchFamily="34" charset="0"/>
              </a:rPr>
              <a:t>Local Industrial Strategy</a:t>
            </a:r>
          </a:p>
        </p:txBody>
      </p:sp>
      <p:sp>
        <p:nvSpPr>
          <p:cNvPr id="90" name="Subtitle 89"/>
          <p:cNvSpPr>
            <a:spLocks noGrp="1"/>
          </p:cNvSpPr>
          <p:nvPr>
            <p:ph type="subTitle" idx="1"/>
          </p:nvPr>
        </p:nvSpPr>
        <p:spPr>
          <a:xfrm>
            <a:off x="628650" y="4032806"/>
            <a:ext cx="6293145" cy="1326866"/>
          </a:xfrm>
        </p:spPr>
        <p:txBody>
          <a:bodyPr>
            <a:normAutofit/>
          </a:bodyPr>
          <a:lstStyle/>
          <a:p>
            <a:r>
              <a:rPr lang="en-GB" sz="2100" b="1" dirty="0">
                <a:latin typeface="Calibri" panose="020F0502020204030204" pitchFamily="34" charset="0"/>
              </a:rPr>
              <a:t>Strategic Board Presentation</a:t>
            </a:r>
          </a:p>
          <a:p>
            <a:endParaRPr lang="en-GB" b="1" dirty="0">
              <a:latin typeface="Calibri" panose="020F0502020204030204" pitchFamily="34" charset="0"/>
            </a:endParaRPr>
          </a:p>
          <a:p>
            <a:r>
              <a:rPr lang="en-GB" b="1" dirty="0">
                <a:latin typeface="Calibri" panose="020F0502020204030204" pitchFamily="34" charset="0"/>
              </a:rPr>
              <a:t>6 December 2019</a:t>
            </a:r>
          </a:p>
          <a:p>
            <a:endParaRPr lang="en-GB" dirty="0"/>
          </a:p>
        </p:txBody>
      </p:sp>
      <p:pic>
        <p:nvPicPr>
          <p:cNvPr id="4" name="Picture 3">
            <a:extLst>
              <a:ext uri="{FF2B5EF4-FFF2-40B4-BE49-F238E27FC236}">
                <a16:creationId xmlns:a16="http://schemas.microsoft.com/office/drawing/2014/main" id="{334FE2C6-167F-48AC-BF11-28944BEBA5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26098" y="3170465"/>
            <a:ext cx="4384557" cy="4073660"/>
          </a:xfrm>
          <a:prstGeom prst="rect">
            <a:avLst/>
          </a:prstGeom>
        </p:spPr>
      </p:pic>
      <p:pic>
        <p:nvPicPr>
          <p:cNvPr id="5" name="Picture 4" descr="cid:image004.jpg@01D353D6.FD198050">
            <a:extLst>
              <a:ext uri="{FF2B5EF4-FFF2-40B4-BE49-F238E27FC236}">
                <a16:creationId xmlns:a16="http://schemas.microsoft.com/office/drawing/2014/main" id="{C6CF0B2E-290A-46BF-A377-30B0BE4C8BD0}"/>
              </a:ext>
            </a:extLst>
          </p:cNvPr>
          <p:cNvPicPr>
            <a:picLocks noChangeAspect="1"/>
          </p:cNvPicPr>
          <p:nvPr/>
        </p:nvPicPr>
        <p:blipFill rotWithShape="1">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029450" y="1058043"/>
            <a:ext cx="1747838" cy="823258"/>
          </a:xfrm>
          <a:prstGeom prst="rect">
            <a:avLst/>
          </a:prstGeom>
          <a:noFill/>
          <a:ln>
            <a:noFill/>
          </a:ln>
        </p:spPr>
      </p:pic>
    </p:spTree>
    <p:extLst>
      <p:ext uri="{BB962C8B-B14F-4D97-AF65-F5344CB8AC3E}">
        <p14:creationId xmlns:p14="http://schemas.microsoft.com/office/powerpoint/2010/main" val="56664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707" y="1147029"/>
            <a:ext cx="5684432" cy="505847"/>
          </a:xfrm>
        </p:spPr>
        <p:txBody>
          <a:bodyPr/>
          <a:lstStyle/>
          <a:p>
            <a:r>
              <a:rPr lang="en-GB" dirty="0">
                <a:latin typeface="Calibri" panose="020F0502020204030204" pitchFamily="34" charset="0"/>
              </a:rPr>
              <a:t>Key Proposition</a:t>
            </a:r>
          </a:p>
        </p:txBody>
      </p:sp>
      <p:sp>
        <p:nvSpPr>
          <p:cNvPr id="150" name="TextBox 149">
            <a:extLst>
              <a:ext uri="{FF2B5EF4-FFF2-40B4-BE49-F238E27FC236}">
                <a16:creationId xmlns:a16="http://schemas.microsoft.com/office/drawing/2014/main" id="{A0AE9206-1BE6-405B-ACA2-3BD6F6F65E1A}"/>
              </a:ext>
            </a:extLst>
          </p:cNvPr>
          <p:cNvSpPr txBox="1"/>
          <p:nvPr/>
        </p:nvSpPr>
        <p:spPr>
          <a:xfrm>
            <a:off x="4496033" y="3265532"/>
            <a:ext cx="936603" cy="438582"/>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Inclusive and sustainable communities</a:t>
            </a:r>
          </a:p>
        </p:txBody>
      </p:sp>
      <p:sp>
        <p:nvSpPr>
          <p:cNvPr id="181" name="TextBox 180">
            <a:extLst>
              <a:ext uri="{FF2B5EF4-FFF2-40B4-BE49-F238E27FC236}">
                <a16:creationId xmlns:a16="http://schemas.microsoft.com/office/drawing/2014/main" id="{BE7DA083-A725-4958-8988-94E476794C4C}"/>
              </a:ext>
            </a:extLst>
          </p:cNvPr>
          <p:cNvSpPr txBox="1"/>
          <p:nvPr/>
        </p:nvSpPr>
        <p:spPr>
          <a:xfrm>
            <a:off x="5734752" y="5256544"/>
            <a:ext cx="716003" cy="456087"/>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Business Environment</a:t>
            </a:r>
          </a:p>
        </p:txBody>
      </p:sp>
      <p:sp>
        <p:nvSpPr>
          <p:cNvPr id="62" name="Text Placeholder 3">
            <a:extLst>
              <a:ext uri="{FF2B5EF4-FFF2-40B4-BE49-F238E27FC236}">
                <a16:creationId xmlns:a16="http://schemas.microsoft.com/office/drawing/2014/main" id="{1678501E-2B09-418A-BEFB-1ACBA9E425B5}"/>
              </a:ext>
            </a:extLst>
          </p:cNvPr>
          <p:cNvSpPr txBox="1">
            <a:spLocks/>
          </p:cNvSpPr>
          <p:nvPr/>
        </p:nvSpPr>
        <p:spPr>
          <a:xfrm>
            <a:off x="391972" y="2152959"/>
            <a:ext cx="2998226" cy="3557262"/>
          </a:xfrm>
          <a:prstGeom prst="rect">
            <a:avLst/>
          </a:prstGeom>
        </p:spPr>
        <p:txBody>
          <a:bodyPr>
            <a:normAutofit lnSpcReduction="10000"/>
          </a:bodyPr>
          <a:lstStyle>
            <a:lvl1pPr marL="0" indent="0" algn="l" defTabSz="914400" rtl="0" eaLnBrk="1" latinLnBrk="0" hangingPunct="1">
              <a:lnSpc>
                <a:spcPct val="100000"/>
              </a:lnSpc>
              <a:spcBef>
                <a:spcPts val="300"/>
              </a:spcBef>
              <a:buFont typeface="Arial" panose="020B0604020202020204" pitchFamily="34" charset="0"/>
              <a:buNone/>
              <a:defRPr lang="en-US" sz="1600" b="0" i="0" kern="1200" baseline="0">
                <a:solidFill>
                  <a:schemeClr val="accent5"/>
                </a:solidFill>
                <a:latin typeface="Open Sans" panose="020B06060305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Bef>
                <a:spcPts val="225"/>
              </a:spcBef>
              <a:buFont typeface="Arial" panose="020B0604020202020204" pitchFamily="34" charset="0"/>
              <a:buChar char="•"/>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Three </a:t>
            </a:r>
            <a:r>
              <a:rPr lang="en-GB" sz="1425" b="1" dirty="0">
                <a:solidFill>
                  <a:srgbClr val="393944"/>
                </a:solidFill>
                <a:highlight>
                  <a:srgbClr val="F6F6F6"/>
                </a:highlight>
                <a:latin typeface="Calibri" panose="020F0502020204030204" pitchFamily="34" charset="0"/>
                <a:ea typeface="ＭＳ Ｐゴシック"/>
                <a:cs typeface="Calibri" panose="020F0502020204030204" pitchFamily="34" charset="0"/>
              </a:rPr>
              <a:t>strategic opportunities </a:t>
            </a: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are proposed around which we define future local commitments and potential ‘asks’ to government.</a:t>
            </a:r>
          </a:p>
          <a:p>
            <a:pPr defTabSz="685800">
              <a:spcBef>
                <a:spcPts val="225"/>
              </a:spcBef>
            </a:pPr>
            <a:endPar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257175" indent="-257175" defTabSz="685800">
              <a:spcBef>
                <a:spcPts val="225"/>
              </a:spcBef>
              <a:buFont typeface="Arial" panose="020B0604020202020204" pitchFamily="34" charset="0"/>
              <a:buChar char="•"/>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Builds on an evidence base structured around the five foundations of productivity, and considers these through the lens of the local objectives. </a:t>
            </a:r>
          </a:p>
          <a:p>
            <a:pPr marL="257175" indent="-257175" defTabSz="685800">
              <a:spcBef>
                <a:spcPts val="225"/>
              </a:spcBef>
              <a:buFont typeface="Arial" panose="020B0604020202020204" pitchFamily="34" charset="0"/>
              <a:buChar char="•"/>
            </a:pPr>
            <a:endPar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257175" indent="-257175" defTabSz="685800">
              <a:spcBef>
                <a:spcPts val="225"/>
              </a:spcBef>
              <a:buFont typeface="Arial" panose="020B0604020202020204" pitchFamily="34" charset="0"/>
              <a:buChar char="•"/>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Increasing commercialised </a:t>
            </a:r>
            <a:r>
              <a:rPr lang="en-GB" sz="1425" b="1" dirty="0">
                <a:solidFill>
                  <a:srgbClr val="393944"/>
                </a:solidFill>
                <a:highlight>
                  <a:srgbClr val="F6F6F6"/>
                </a:highlight>
                <a:latin typeface="Calibri" panose="020F0502020204030204" pitchFamily="34" charset="0"/>
                <a:ea typeface="ＭＳ Ｐゴシック"/>
                <a:cs typeface="Calibri" panose="020F0502020204030204" pitchFamily="34" charset="0"/>
              </a:rPr>
              <a:t>innovation </a:t>
            </a: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and improving </a:t>
            </a:r>
            <a:r>
              <a:rPr lang="en-GB" sz="1425" b="1" dirty="0">
                <a:solidFill>
                  <a:srgbClr val="393944"/>
                </a:solidFill>
                <a:highlight>
                  <a:srgbClr val="F6F6F6"/>
                </a:highlight>
                <a:latin typeface="Calibri" panose="020F0502020204030204" pitchFamily="34" charset="0"/>
                <a:ea typeface="ＭＳ Ｐゴシック"/>
                <a:cs typeface="Calibri" panose="020F0502020204030204" pitchFamily="34" charset="0"/>
              </a:rPr>
              <a:t>skills </a:t>
            </a: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and</a:t>
            </a:r>
            <a:r>
              <a:rPr lang="en-GB" sz="1425" b="1" dirty="0">
                <a:solidFill>
                  <a:srgbClr val="393944"/>
                </a:solidFill>
                <a:highlight>
                  <a:srgbClr val="F6F6F6"/>
                </a:highlight>
                <a:latin typeface="Calibri" panose="020F0502020204030204" pitchFamily="34" charset="0"/>
                <a:ea typeface="ＭＳ Ｐゴシック"/>
                <a:cs typeface="Calibri" panose="020F0502020204030204" pitchFamily="34" charset="0"/>
              </a:rPr>
              <a:t> inclusivity </a:t>
            </a: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are core principles that will feature throughout the LIS.  </a:t>
            </a:r>
          </a:p>
        </p:txBody>
      </p:sp>
      <p:sp>
        <p:nvSpPr>
          <p:cNvPr id="74" name="TextBox 73">
            <a:extLst>
              <a:ext uri="{FF2B5EF4-FFF2-40B4-BE49-F238E27FC236}">
                <a16:creationId xmlns:a16="http://schemas.microsoft.com/office/drawing/2014/main" id="{F1B52FA9-E3A4-4671-A84C-F2C8252ACDB4}"/>
              </a:ext>
            </a:extLst>
          </p:cNvPr>
          <p:cNvSpPr txBox="1"/>
          <p:nvPr/>
        </p:nvSpPr>
        <p:spPr>
          <a:xfrm>
            <a:off x="5499741" y="3305874"/>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Connected </a:t>
            </a:r>
          </a:p>
          <a:p>
            <a:pPr algn="ctr" defTabSz="685800">
              <a:defRPr/>
            </a:pPr>
            <a:r>
              <a:rPr lang="en-GB" sz="750" kern="0" dirty="0">
                <a:solidFill>
                  <a:prstClr val="white"/>
                </a:solidFill>
                <a:latin typeface="Calibri" panose="020F0502020204030204"/>
                <a:ea typeface="ＭＳ Ｐゴシック"/>
              </a:rPr>
              <a:t>places</a:t>
            </a:r>
          </a:p>
        </p:txBody>
      </p:sp>
      <p:sp>
        <p:nvSpPr>
          <p:cNvPr id="76" name="TextBox 75">
            <a:extLst>
              <a:ext uri="{FF2B5EF4-FFF2-40B4-BE49-F238E27FC236}">
                <a16:creationId xmlns:a16="http://schemas.microsoft.com/office/drawing/2014/main" id="{981C2124-001A-43E3-B1AC-D8669712BBD1}"/>
              </a:ext>
            </a:extLst>
          </p:cNvPr>
          <p:cNvSpPr txBox="1"/>
          <p:nvPr/>
        </p:nvSpPr>
        <p:spPr>
          <a:xfrm>
            <a:off x="6476303" y="3305874"/>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Productive businesses</a:t>
            </a:r>
          </a:p>
        </p:txBody>
      </p:sp>
      <p:sp>
        <p:nvSpPr>
          <p:cNvPr id="78" name="TextBox 77">
            <a:extLst>
              <a:ext uri="{FF2B5EF4-FFF2-40B4-BE49-F238E27FC236}">
                <a16:creationId xmlns:a16="http://schemas.microsoft.com/office/drawing/2014/main" id="{ABE7F908-126C-48F4-AFE1-84A0A2AA1254}"/>
              </a:ext>
            </a:extLst>
          </p:cNvPr>
          <p:cNvSpPr txBox="1"/>
          <p:nvPr/>
        </p:nvSpPr>
        <p:spPr>
          <a:xfrm>
            <a:off x="7478941" y="3303473"/>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Clean and resilient growth</a:t>
            </a:r>
          </a:p>
        </p:txBody>
      </p:sp>
      <p:sp>
        <p:nvSpPr>
          <p:cNvPr id="10" name="Rectangle 9">
            <a:extLst>
              <a:ext uri="{FF2B5EF4-FFF2-40B4-BE49-F238E27FC236}">
                <a16:creationId xmlns:a16="http://schemas.microsoft.com/office/drawing/2014/main" id="{F75785D8-E4C1-4500-B3CE-75E6CB008226}"/>
              </a:ext>
            </a:extLst>
          </p:cNvPr>
          <p:cNvSpPr/>
          <p:nvPr/>
        </p:nvSpPr>
        <p:spPr>
          <a:xfrm>
            <a:off x="3794157" y="2010905"/>
            <a:ext cx="4721191" cy="1903668"/>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11" name="Rectangle 10">
            <a:extLst>
              <a:ext uri="{FF2B5EF4-FFF2-40B4-BE49-F238E27FC236}">
                <a16:creationId xmlns:a16="http://schemas.microsoft.com/office/drawing/2014/main" id="{C3620D1E-4B69-4D8A-8C20-593FD9764C8B}"/>
              </a:ext>
            </a:extLst>
          </p:cNvPr>
          <p:cNvSpPr/>
          <p:nvPr/>
        </p:nvSpPr>
        <p:spPr>
          <a:xfrm>
            <a:off x="3794160" y="3976633"/>
            <a:ext cx="4721191" cy="809402"/>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12" name="Rectangle 11">
            <a:extLst>
              <a:ext uri="{FF2B5EF4-FFF2-40B4-BE49-F238E27FC236}">
                <a16:creationId xmlns:a16="http://schemas.microsoft.com/office/drawing/2014/main" id="{8C0D9E48-49EA-4904-B565-38ADB9DD5680}"/>
              </a:ext>
            </a:extLst>
          </p:cNvPr>
          <p:cNvSpPr/>
          <p:nvPr/>
        </p:nvSpPr>
        <p:spPr>
          <a:xfrm>
            <a:off x="5507568" y="2045648"/>
            <a:ext cx="915329" cy="17092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3" name="Rectangle 12">
            <a:extLst>
              <a:ext uri="{FF2B5EF4-FFF2-40B4-BE49-F238E27FC236}">
                <a16:creationId xmlns:a16="http://schemas.microsoft.com/office/drawing/2014/main" id="{AED037F7-D082-48D4-9A77-123FEFB63485}"/>
              </a:ext>
            </a:extLst>
          </p:cNvPr>
          <p:cNvSpPr/>
          <p:nvPr/>
        </p:nvSpPr>
        <p:spPr>
          <a:xfrm>
            <a:off x="6497578" y="2045648"/>
            <a:ext cx="915329" cy="17092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4" name="Rectangle 13">
            <a:extLst>
              <a:ext uri="{FF2B5EF4-FFF2-40B4-BE49-F238E27FC236}">
                <a16:creationId xmlns:a16="http://schemas.microsoft.com/office/drawing/2014/main" id="{A530DCD8-DFC1-4184-A04A-9DF41B781AC2}"/>
              </a:ext>
            </a:extLst>
          </p:cNvPr>
          <p:cNvSpPr/>
          <p:nvPr/>
        </p:nvSpPr>
        <p:spPr>
          <a:xfrm>
            <a:off x="7493491" y="2036524"/>
            <a:ext cx="915329" cy="17092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5" name="TextBox 14">
            <a:extLst>
              <a:ext uri="{FF2B5EF4-FFF2-40B4-BE49-F238E27FC236}">
                <a16:creationId xmlns:a16="http://schemas.microsoft.com/office/drawing/2014/main" id="{F89DC685-9A9A-4CE4-86B5-9BD253059664}"/>
              </a:ext>
            </a:extLst>
          </p:cNvPr>
          <p:cNvSpPr txBox="1"/>
          <p:nvPr/>
        </p:nvSpPr>
        <p:spPr>
          <a:xfrm rot="16200000">
            <a:off x="3655881" y="2411032"/>
            <a:ext cx="885479" cy="369332"/>
          </a:xfrm>
          <a:prstGeom prst="rect">
            <a:avLst/>
          </a:prstGeom>
          <a:noFill/>
        </p:spPr>
        <p:txBody>
          <a:bodyPr wrap="square" rtlCol="0">
            <a:spAutoFit/>
          </a:bodyPr>
          <a:lstStyle/>
          <a:p>
            <a:pPr algn="ctr" defTabSz="685800">
              <a:defRPr/>
            </a:pPr>
            <a:r>
              <a:rPr lang="en-GB" sz="900" b="1" kern="0" dirty="0">
                <a:solidFill>
                  <a:prstClr val="black"/>
                </a:solidFill>
                <a:latin typeface="Calibri" panose="020F0502020204030204"/>
                <a:ea typeface="ＭＳ Ｐゴシック"/>
              </a:rPr>
              <a:t>Strategic Opportunities</a:t>
            </a:r>
          </a:p>
        </p:txBody>
      </p:sp>
      <p:sp>
        <p:nvSpPr>
          <p:cNvPr id="16" name="TextBox 15">
            <a:extLst>
              <a:ext uri="{FF2B5EF4-FFF2-40B4-BE49-F238E27FC236}">
                <a16:creationId xmlns:a16="http://schemas.microsoft.com/office/drawing/2014/main" id="{A3BD4BCC-67CA-4941-9311-63047109F98C}"/>
              </a:ext>
            </a:extLst>
          </p:cNvPr>
          <p:cNvSpPr txBox="1"/>
          <p:nvPr/>
        </p:nvSpPr>
        <p:spPr>
          <a:xfrm>
            <a:off x="3929490" y="3389974"/>
            <a:ext cx="628788" cy="369332"/>
          </a:xfrm>
          <a:prstGeom prst="rect">
            <a:avLst/>
          </a:prstGeom>
          <a:noFill/>
        </p:spPr>
        <p:txBody>
          <a:bodyPr wrap="square" rtlCol="0">
            <a:spAutoFit/>
          </a:bodyPr>
          <a:lstStyle/>
          <a:p>
            <a:pPr defTabSz="685800">
              <a:defRPr/>
            </a:pPr>
            <a:r>
              <a:rPr lang="en-GB" sz="900" b="1" kern="0" dirty="0">
                <a:solidFill>
                  <a:prstClr val="black"/>
                </a:solidFill>
                <a:latin typeface="Calibri" panose="020F0502020204030204"/>
                <a:ea typeface="ＭＳ Ｐゴシック"/>
              </a:rPr>
              <a:t>Policy</a:t>
            </a:r>
          </a:p>
          <a:p>
            <a:pPr defTabSz="685800">
              <a:defRPr/>
            </a:pPr>
            <a:r>
              <a:rPr lang="en-GB" sz="900" b="1" kern="0" dirty="0">
                <a:solidFill>
                  <a:prstClr val="black"/>
                </a:solidFill>
                <a:latin typeface="Calibri" panose="020F0502020204030204"/>
                <a:ea typeface="ＭＳ Ｐゴシック"/>
              </a:rPr>
              <a:t>Themes</a:t>
            </a:r>
          </a:p>
        </p:txBody>
      </p:sp>
      <p:sp>
        <p:nvSpPr>
          <p:cNvPr id="17" name="TextBox 16">
            <a:extLst>
              <a:ext uri="{FF2B5EF4-FFF2-40B4-BE49-F238E27FC236}">
                <a16:creationId xmlns:a16="http://schemas.microsoft.com/office/drawing/2014/main" id="{3EF816E0-EFC3-4B52-9FFB-8A8AED95B28E}"/>
              </a:ext>
            </a:extLst>
          </p:cNvPr>
          <p:cNvSpPr txBox="1"/>
          <p:nvPr/>
        </p:nvSpPr>
        <p:spPr>
          <a:xfrm>
            <a:off x="3930419" y="4293104"/>
            <a:ext cx="698400" cy="369332"/>
          </a:xfrm>
          <a:prstGeom prst="rect">
            <a:avLst/>
          </a:prstGeom>
          <a:noFill/>
        </p:spPr>
        <p:txBody>
          <a:bodyPr wrap="square" rtlCol="0">
            <a:spAutoFit/>
          </a:bodyPr>
          <a:lstStyle/>
          <a:p>
            <a:pPr defTabSz="685800">
              <a:defRPr/>
            </a:pPr>
            <a:r>
              <a:rPr lang="en-GB" sz="900" b="1" kern="0" dirty="0">
                <a:solidFill>
                  <a:prstClr val="black"/>
                </a:solidFill>
                <a:latin typeface="Calibri" panose="020F0502020204030204"/>
                <a:ea typeface="ＭＳ Ｐゴシック"/>
              </a:rPr>
              <a:t>Local Objectives</a:t>
            </a:r>
          </a:p>
        </p:txBody>
      </p:sp>
      <p:sp>
        <p:nvSpPr>
          <p:cNvPr id="18" name="Rectangle 17">
            <a:extLst>
              <a:ext uri="{FF2B5EF4-FFF2-40B4-BE49-F238E27FC236}">
                <a16:creationId xmlns:a16="http://schemas.microsoft.com/office/drawing/2014/main" id="{17C6715E-BFA5-4ADB-A917-86DB5190C51F}"/>
              </a:ext>
            </a:extLst>
          </p:cNvPr>
          <p:cNvSpPr/>
          <p:nvPr/>
        </p:nvSpPr>
        <p:spPr>
          <a:xfrm>
            <a:off x="4517307" y="2045648"/>
            <a:ext cx="915329" cy="170929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9" name="TextBox 18">
            <a:extLst>
              <a:ext uri="{FF2B5EF4-FFF2-40B4-BE49-F238E27FC236}">
                <a16:creationId xmlns:a16="http://schemas.microsoft.com/office/drawing/2014/main" id="{21D7C43B-7236-48F1-9AE4-09CB16009167}"/>
              </a:ext>
            </a:extLst>
          </p:cNvPr>
          <p:cNvSpPr txBox="1"/>
          <p:nvPr/>
        </p:nvSpPr>
        <p:spPr>
          <a:xfrm>
            <a:off x="4496033" y="3265532"/>
            <a:ext cx="936603" cy="438582"/>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Inclusive and sustainable communities</a:t>
            </a:r>
          </a:p>
        </p:txBody>
      </p:sp>
      <p:sp>
        <p:nvSpPr>
          <p:cNvPr id="20" name="Rectangle 19">
            <a:extLst>
              <a:ext uri="{FF2B5EF4-FFF2-40B4-BE49-F238E27FC236}">
                <a16:creationId xmlns:a16="http://schemas.microsoft.com/office/drawing/2014/main" id="{AAEA8E1A-ECDD-4350-BEB9-F45E0F647FD4}"/>
              </a:ext>
            </a:extLst>
          </p:cNvPr>
          <p:cNvSpPr/>
          <p:nvPr/>
        </p:nvSpPr>
        <p:spPr>
          <a:xfrm>
            <a:off x="3794160" y="4952832"/>
            <a:ext cx="4721191" cy="751225"/>
          </a:xfrm>
          <a:prstGeom prst="rect">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1" name="Rectangle 20">
            <a:extLst>
              <a:ext uri="{FF2B5EF4-FFF2-40B4-BE49-F238E27FC236}">
                <a16:creationId xmlns:a16="http://schemas.microsoft.com/office/drawing/2014/main" id="{952ED207-A2D8-47F0-9427-2FF9B0D3C5E1}"/>
              </a:ext>
            </a:extLst>
          </p:cNvPr>
          <p:cNvSpPr/>
          <p:nvPr/>
        </p:nvSpPr>
        <p:spPr>
          <a:xfrm>
            <a:off x="5741881" y="5216496"/>
            <a:ext cx="653931" cy="403178"/>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2" name="Rectangle 21">
            <a:extLst>
              <a:ext uri="{FF2B5EF4-FFF2-40B4-BE49-F238E27FC236}">
                <a16:creationId xmlns:a16="http://schemas.microsoft.com/office/drawing/2014/main" id="{D21D45D2-BBD6-4143-8340-40BA87329F2F}"/>
              </a:ext>
            </a:extLst>
          </p:cNvPr>
          <p:cNvSpPr/>
          <p:nvPr/>
        </p:nvSpPr>
        <p:spPr>
          <a:xfrm>
            <a:off x="4852897" y="5219740"/>
            <a:ext cx="830954" cy="399935"/>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3" name="Rectangle 22">
            <a:extLst>
              <a:ext uri="{FF2B5EF4-FFF2-40B4-BE49-F238E27FC236}">
                <a16:creationId xmlns:a16="http://schemas.microsoft.com/office/drawing/2014/main" id="{5B0894DE-B129-4B9E-82B9-696A93FCB0FA}"/>
              </a:ext>
            </a:extLst>
          </p:cNvPr>
          <p:cNvSpPr/>
          <p:nvPr/>
        </p:nvSpPr>
        <p:spPr>
          <a:xfrm>
            <a:off x="3940467" y="5216496"/>
            <a:ext cx="846424" cy="427238"/>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4" name="TextBox 23">
            <a:extLst>
              <a:ext uri="{FF2B5EF4-FFF2-40B4-BE49-F238E27FC236}">
                <a16:creationId xmlns:a16="http://schemas.microsoft.com/office/drawing/2014/main" id="{D9FB6F5F-21A7-43F3-AC75-734A1D1CCA51}"/>
              </a:ext>
            </a:extLst>
          </p:cNvPr>
          <p:cNvSpPr txBox="1"/>
          <p:nvPr/>
        </p:nvSpPr>
        <p:spPr>
          <a:xfrm>
            <a:off x="3933630" y="5210329"/>
            <a:ext cx="867285" cy="456087"/>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Ideas </a:t>
            </a:r>
          </a:p>
          <a:p>
            <a:pPr algn="ctr" defTabSz="685800">
              <a:defRPr/>
            </a:pPr>
            <a:r>
              <a:rPr lang="en-GB" sz="788" kern="0" dirty="0">
                <a:solidFill>
                  <a:prstClr val="white"/>
                </a:solidFill>
                <a:latin typeface="Calibri" panose="020F0502020204030204"/>
                <a:ea typeface="ＭＳ Ｐゴシック"/>
              </a:rPr>
              <a:t>(Innovation and R&amp;D)</a:t>
            </a:r>
          </a:p>
        </p:txBody>
      </p:sp>
      <p:sp>
        <p:nvSpPr>
          <p:cNvPr id="25" name="TextBox 24">
            <a:extLst>
              <a:ext uri="{FF2B5EF4-FFF2-40B4-BE49-F238E27FC236}">
                <a16:creationId xmlns:a16="http://schemas.microsoft.com/office/drawing/2014/main" id="{AE8E80EF-D53E-44C7-AFBF-2FC04DEBF077}"/>
              </a:ext>
            </a:extLst>
          </p:cNvPr>
          <p:cNvSpPr txBox="1"/>
          <p:nvPr/>
        </p:nvSpPr>
        <p:spPr>
          <a:xfrm>
            <a:off x="5705115" y="5250033"/>
            <a:ext cx="750128" cy="334835"/>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Business Environment</a:t>
            </a:r>
          </a:p>
        </p:txBody>
      </p:sp>
      <p:sp>
        <p:nvSpPr>
          <p:cNvPr id="26" name="TextBox 25">
            <a:extLst>
              <a:ext uri="{FF2B5EF4-FFF2-40B4-BE49-F238E27FC236}">
                <a16:creationId xmlns:a16="http://schemas.microsoft.com/office/drawing/2014/main" id="{0653FFBE-9587-4A5F-9AE1-2CD509F57BC6}"/>
              </a:ext>
            </a:extLst>
          </p:cNvPr>
          <p:cNvSpPr txBox="1"/>
          <p:nvPr/>
        </p:nvSpPr>
        <p:spPr>
          <a:xfrm>
            <a:off x="4814939" y="5213176"/>
            <a:ext cx="888984" cy="456087"/>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People </a:t>
            </a:r>
          </a:p>
          <a:p>
            <a:pPr algn="ctr" defTabSz="685800">
              <a:defRPr/>
            </a:pPr>
            <a:r>
              <a:rPr lang="en-GB" sz="788" kern="0" dirty="0">
                <a:solidFill>
                  <a:prstClr val="white"/>
                </a:solidFill>
                <a:latin typeface="Calibri" panose="020F0502020204030204"/>
                <a:ea typeface="ＭＳ Ｐゴシック"/>
              </a:rPr>
              <a:t>(Employment &amp; Skills)</a:t>
            </a:r>
          </a:p>
        </p:txBody>
      </p:sp>
      <p:sp>
        <p:nvSpPr>
          <p:cNvPr id="27" name="Rectangle 26">
            <a:extLst>
              <a:ext uri="{FF2B5EF4-FFF2-40B4-BE49-F238E27FC236}">
                <a16:creationId xmlns:a16="http://schemas.microsoft.com/office/drawing/2014/main" id="{12A939E8-ACC4-47F5-A4E5-0DEC2B65A6C5}"/>
              </a:ext>
            </a:extLst>
          </p:cNvPr>
          <p:cNvSpPr/>
          <p:nvPr/>
        </p:nvSpPr>
        <p:spPr>
          <a:xfrm>
            <a:off x="7244614" y="5210329"/>
            <a:ext cx="1101449" cy="403178"/>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8" name="Rectangle 27">
            <a:extLst>
              <a:ext uri="{FF2B5EF4-FFF2-40B4-BE49-F238E27FC236}">
                <a16:creationId xmlns:a16="http://schemas.microsoft.com/office/drawing/2014/main" id="{85E3C473-E464-45DE-8287-D6A1DAF87140}"/>
              </a:ext>
            </a:extLst>
          </p:cNvPr>
          <p:cNvSpPr/>
          <p:nvPr/>
        </p:nvSpPr>
        <p:spPr>
          <a:xfrm>
            <a:off x="6464779" y="5210330"/>
            <a:ext cx="751787" cy="403178"/>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29" name="TextBox 28">
            <a:extLst>
              <a:ext uri="{FF2B5EF4-FFF2-40B4-BE49-F238E27FC236}">
                <a16:creationId xmlns:a16="http://schemas.microsoft.com/office/drawing/2014/main" id="{4A5E7340-E87E-4C9D-B804-E667F3D89B40}"/>
              </a:ext>
            </a:extLst>
          </p:cNvPr>
          <p:cNvSpPr txBox="1"/>
          <p:nvPr/>
        </p:nvSpPr>
        <p:spPr>
          <a:xfrm>
            <a:off x="6434610" y="5210329"/>
            <a:ext cx="830954" cy="456087"/>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Infrastructure </a:t>
            </a:r>
            <a:r>
              <a:rPr lang="en-GB" sz="788" kern="0" dirty="0">
                <a:solidFill>
                  <a:prstClr val="white"/>
                </a:solidFill>
                <a:latin typeface="Calibri" panose="020F0502020204030204"/>
                <a:ea typeface="ＭＳ Ｐゴシック"/>
              </a:rPr>
              <a:t>(Physical &amp; Digital)</a:t>
            </a:r>
          </a:p>
        </p:txBody>
      </p:sp>
      <p:sp>
        <p:nvSpPr>
          <p:cNvPr id="30" name="TextBox 29">
            <a:extLst>
              <a:ext uri="{FF2B5EF4-FFF2-40B4-BE49-F238E27FC236}">
                <a16:creationId xmlns:a16="http://schemas.microsoft.com/office/drawing/2014/main" id="{26E2D993-AD9A-403C-AD7A-DD040B20B7BA}"/>
              </a:ext>
            </a:extLst>
          </p:cNvPr>
          <p:cNvSpPr txBox="1"/>
          <p:nvPr/>
        </p:nvSpPr>
        <p:spPr>
          <a:xfrm>
            <a:off x="7235639" y="5201206"/>
            <a:ext cx="1072209" cy="456087"/>
          </a:xfrm>
          <a:prstGeom prst="rect">
            <a:avLst/>
          </a:prstGeom>
          <a:noFill/>
        </p:spPr>
        <p:txBody>
          <a:bodyPr wrap="square" rtlCol="0">
            <a:spAutoFit/>
          </a:bodyPr>
          <a:lstStyle/>
          <a:p>
            <a:pPr algn="ctr" defTabSz="685800">
              <a:defRPr/>
            </a:pPr>
            <a:r>
              <a:rPr lang="en-GB" sz="788" b="1" kern="0" dirty="0">
                <a:solidFill>
                  <a:prstClr val="white"/>
                </a:solidFill>
                <a:latin typeface="Calibri" panose="020F0502020204030204"/>
                <a:ea typeface="ＭＳ Ｐゴシック"/>
              </a:rPr>
              <a:t>Place </a:t>
            </a:r>
          </a:p>
          <a:p>
            <a:pPr algn="ctr" defTabSz="685800">
              <a:defRPr/>
            </a:pPr>
            <a:r>
              <a:rPr lang="en-GB" sz="788" kern="0" dirty="0">
                <a:solidFill>
                  <a:prstClr val="white"/>
                </a:solidFill>
                <a:latin typeface="Calibri" panose="020F0502020204030204"/>
                <a:ea typeface="ＭＳ Ｐゴシック"/>
              </a:rPr>
              <a:t>(Built Environment &amp; Culture)</a:t>
            </a:r>
          </a:p>
        </p:txBody>
      </p:sp>
      <p:sp>
        <p:nvSpPr>
          <p:cNvPr id="31" name="TextBox 30">
            <a:extLst>
              <a:ext uri="{FF2B5EF4-FFF2-40B4-BE49-F238E27FC236}">
                <a16:creationId xmlns:a16="http://schemas.microsoft.com/office/drawing/2014/main" id="{C2B55BB9-CB8A-49E3-B92D-37ABEF400E5B}"/>
              </a:ext>
            </a:extLst>
          </p:cNvPr>
          <p:cNvSpPr txBox="1"/>
          <p:nvPr/>
        </p:nvSpPr>
        <p:spPr>
          <a:xfrm>
            <a:off x="4708289" y="5004998"/>
            <a:ext cx="3080623" cy="219291"/>
          </a:xfrm>
          <a:prstGeom prst="rect">
            <a:avLst/>
          </a:prstGeom>
          <a:noFill/>
        </p:spPr>
        <p:txBody>
          <a:bodyPr wrap="square" rtlCol="0">
            <a:spAutoFit/>
          </a:bodyPr>
          <a:lstStyle/>
          <a:p>
            <a:pPr algn="ctr" defTabSz="685800">
              <a:defRPr/>
            </a:pPr>
            <a:r>
              <a:rPr lang="en-US" sz="825" b="1" kern="0" dirty="0">
                <a:solidFill>
                  <a:prstClr val="black"/>
                </a:solidFill>
                <a:latin typeface="Calibri" panose="020F0502020204030204"/>
                <a:ea typeface="ＭＳ Ｐゴシック"/>
              </a:rPr>
              <a:t>Foundations of productivity – drivers and enablers of growth</a:t>
            </a:r>
            <a:endParaRPr lang="en-GB" sz="825" b="1" kern="0" dirty="0">
              <a:solidFill>
                <a:prstClr val="black"/>
              </a:solidFill>
              <a:latin typeface="Calibri" panose="020F0502020204030204"/>
              <a:ea typeface="ＭＳ Ｐゴシック"/>
            </a:endParaRPr>
          </a:p>
        </p:txBody>
      </p:sp>
      <p:sp>
        <p:nvSpPr>
          <p:cNvPr id="32" name="Callout: Up Arrow 31">
            <a:extLst>
              <a:ext uri="{FF2B5EF4-FFF2-40B4-BE49-F238E27FC236}">
                <a16:creationId xmlns:a16="http://schemas.microsoft.com/office/drawing/2014/main" id="{E59EE8EF-683A-4CBB-9791-A8BF0DF32A24}"/>
              </a:ext>
            </a:extLst>
          </p:cNvPr>
          <p:cNvSpPr/>
          <p:nvPr/>
        </p:nvSpPr>
        <p:spPr>
          <a:xfrm>
            <a:off x="4606905" y="4033891"/>
            <a:ext cx="647714" cy="696452"/>
          </a:xfrm>
          <a:prstGeom prst="upArrowCallout">
            <a:avLst/>
          </a:prstGeom>
          <a:solidFill>
            <a:srgbClr val="EE8413"/>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33" name="TextBox 32">
            <a:extLst>
              <a:ext uri="{FF2B5EF4-FFF2-40B4-BE49-F238E27FC236}">
                <a16:creationId xmlns:a16="http://schemas.microsoft.com/office/drawing/2014/main" id="{D0DDA7CC-595B-45E8-B235-5D5C2231D124}"/>
              </a:ext>
            </a:extLst>
          </p:cNvPr>
          <p:cNvSpPr txBox="1"/>
          <p:nvPr/>
        </p:nvSpPr>
        <p:spPr>
          <a:xfrm>
            <a:off x="4579141" y="4300410"/>
            <a:ext cx="689232" cy="438582"/>
          </a:xfrm>
          <a:prstGeom prst="rect">
            <a:avLst/>
          </a:prstGeom>
          <a:noFill/>
        </p:spPr>
        <p:txBody>
          <a:bodyPr wrap="square" rtlCol="0">
            <a:spAutoFit/>
          </a:bodyPr>
          <a:lstStyle/>
          <a:p>
            <a:pPr algn="ctr" defTabSz="685800">
              <a:defRPr/>
            </a:pPr>
            <a:r>
              <a:rPr lang="en-GB" sz="750" kern="0" dirty="0">
                <a:solidFill>
                  <a:prstClr val="black"/>
                </a:solidFill>
                <a:latin typeface="Calibri" panose="020F0502020204030204"/>
                <a:ea typeface="ＭＳ Ｐゴシック"/>
              </a:rPr>
              <a:t>East Sussex Growth Strategy</a:t>
            </a:r>
          </a:p>
        </p:txBody>
      </p:sp>
      <p:sp>
        <p:nvSpPr>
          <p:cNvPr id="34" name="Callout: Up Arrow 33">
            <a:extLst>
              <a:ext uri="{FF2B5EF4-FFF2-40B4-BE49-F238E27FC236}">
                <a16:creationId xmlns:a16="http://schemas.microsoft.com/office/drawing/2014/main" id="{33F5158B-FD75-4AFC-913B-3007D87614CD}"/>
              </a:ext>
            </a:extLst>
          </p:cNvPr>
          <p:cNvSpPr/>
          <p:nvPr/>
        </p:nvSpPr>
        <p:spPr>
          <a:xfrm>
            <a:off x="5315633" y="4032138"/>
            <a:ext cx="870050" cy="696452"/>
          </a:xfrm>
          <a:prstGeom prst="upArrowCallout">
            <a:avLst/>
          </a:prstGeom>
          <a:solidFill>
            <a:srgbClr val="EE8413"/>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35" name="TextBox 34">
            <a:extLst>
              <a:ext uri="{FF2B5EF4-FFF2-40B4-BE49-F238E27FC236}">
                <a16:creationId xmlns:a16="http://schemas.microsoft.com/office/drawing/2014/main" id="{D36AD6E4-D3BF-41FD-AE04-AE65EDA818EA}"/>
              </a:ext>
            </a:extLst>
          </p:cNvPr>
          <p:cNvSpPr txBox="1"/>
          <p:nvPr/>
        </p:nvSpPr>
        <p:spPr>
          <a:xfrm>
            <a:off x="5272117" y="4306465"/>
            <a:ext cx="963785" cy="553998"/>
          </a:xfrm>
          <a:prstGeom prst="rect">
            <a:avLst/>
          </a:prstGeom>
          <a:noFill/>
        </p:spPr>
        <p:txBody>
          <a:bodyPr wrap="square" rtlCol="0">
            <a:spAutoFit/>
          </a:bodyPr>
          <a:lstStyle/>
          <a:p>
            <a:pPr algn="ctr" defTabSz="685800">
              <a:defRPr/>
            </a:pPr>
            <a:r>
              <a:rPr lang="en-US" sz="750" kern="0" dirty="0">
                <a:solidFill>
                  <a:prstClr val="black"/>
                </a:solidFill>
                <a:latin typeface="Calibri" panose="020F0502020204030204"/>
                <a:ea typeface="ＭＳ Ｐゴシック"/>
              </a:rPr>
              <a:t>Kent and Medway Enterprise and Productivity Strategy</a:t>
            </a:r>
            <a:endParaRPr lang="en-GB" sz="750" kern="0" dirty="0">
              <a:solidFill>
                <a:prstClr val="black"/>
              </a:solidFill>
              <a:latin typeface="Calibri" panose="020F0502020204030204"/>
              <a:ea typeface="ＭＳ Ｐゴシック"/>
            </a:endParaRPr>
          </a:p>
        </p:txBody>
      </p:sp>
      <p:sp>
        <p:nvSpPr>
          <p:cNvPr id="36" name="Callout: Up Arrow 35">
            <a:extLst>
              <a:ext uri="{FF2B5EF4-FFF2-40B4-BE49-F238E27FC236}">
                <a16:creationId xmlns:a16="http://schemas.microsoft.com/office/drawing/2014/main" id="{D4D3AAEC-46B3-480B-AD7C-8F745A427584}"/>
              </a:ext>
            </a:extLst>
          </p:cNvPr>
          <p:cNvSpPr/>
          <p:nvPr/>
        </p:nvSpPr>
        <p:spPr>
          <a:xfrm>
            <a:off x="6246044" y="4032138"/>
            <a:ext cx="770919" cy="696452"/>
          </a:xfrm>
          <a:prstGeom prst="upArrowCallout">
            <a:avLst/>
          </a:prstGeom>
          <a:solidFill>
            <a:srgbClr val="EE8413"/>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37" name="TextBox 36">
            <a:extLst>
              <a:ext uri="{FF2B5EF4-FFF2-40B4-BE49-F238E27FC236}">
                <a16:creationId xmlns:a16="http://schemas.microsoft.com/office/drawing/2014/main" id="{A7CF05F5-8A0C-4CD3-8CFB-4D9056874531}"/>
              </a:ext>
            </a:extLst>
          </p:cNvPr>
          <p:cNvSpPr txBox="1"/>
          <p:nvPr/>
        </p:nvSpPr>
        <p:spPr>
          <a:xfrm>
            <a:off x="6256601" y="4292886"/>
            <a:ext cx="791867" cy="553998"/>
          </a:xfrm>
          <a:prstGeom prst="rect">
            <a:avLst/>
          </a:prstGeom>
          <a:noFill/>
        </p:spPr>
        <p:txBody>
          <a:bodyPr wrap="square" rtlCol="0">
            <a:spAutoFit/>
          </a:bodyPr>
          <a:lstStyle/>
          <a:p>
            <a:pPr algn="ctr" defTabSz="685800">
              <a:defRPr/>
            </a:pPr>
            <a:r>
              <a:rPr lang="en-GB" sz="750" kern="0" dirty="0">
                <a:solidFill>
                  <a:prstClr val="black"/>
                </a:solidFill>
                <a:latin typeface="Calibri" panose="020F0502020204030204"/>
                <a:ea typeface="ＭＳ Ｐゴシック"/>
              </a:rPr>
              <a:t>Essex Productivity and Prosperity Plan</a:t>
            </a:r>
          </a:p>
        </p:txBody>
      </p:sp>
      <p:sp>
        <p:nvSpPr>
          <p:cNvPr id="38" name="Callout: Up Arrow 37">
            <a:extLst>
              <a:ext uri="{FF2B5EF4-FFF2-40B4-BE49-F238E27FC236}">
                <a16:creationId xmlns:a16="http://schemas.microsoft.com/office/drawing/2014/main" id="{405F6382-1DD2-4EA2-A2BD-7DC100FDD1B7}"/>
              </a:ext>
            </a:extLst>
          </p:cNvPr>
          <p:cNvSpPr/>
          <p:nvPr/>
        </p:nvSpPr>
        <p:spPr>
          <a:xfrm>
            <a:off x="7081680" y="4030385"/>
            <a:ext cx="623686" cy="696452"/>
          </a:xfrm>
          <a:prstGeom prst="upArrowCallout">
            <a:avLst/>
          </a:prstGeom>
          <a:solidFill>
            <a:srgbClr val="EE8413"/>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39" name="TextBox 38">
            <a:extLst>
              <a:ext uri="{FF2B5EF4-FFF2-40B4-BE49-F238E27FC236}">
                <a16:creationId xmlns:a16="http://schemas.microsoft.com/office/drawing/2014/main" id="{F77DEE2C-F4B6-4023-B320-325C475825B7}"/>
              </a:ext>
            </a:extLst>
          </p:cNvPr>
          <p:cNvSpPr txBox="1"/>
          <p:nvPr/>
        </p:nvSpPr>
        <p:spPr>
          <a:xfrm>
            <a:off x="7024851" y="4300410"/>
            <a:ext cx="733867" cy="438582"/>
          </a:xfrm>
          <a:prstGeom prst="rect">
            <a:avLst/>
          </a:prstGeom>
          <a:noFill/>
        </p:spPr>
        <p:txBody>
          <a:bodyPr wrap="square" rtlCol="0">
            <a:spAutoFit/>
          </a:bodyPr>
          <a:lstStyle/>
          <a:p>
            <a:pPr algn="ctr" defTabSz="685800">
              <a:defRPr/>
            </a:pPr>
            <a:r>
              <a:rPr lang="en-GB" sz="750" kern="0" dirty="0">
                <a:solidFill>
                  <a:prstClr val="black"/>
                </a:solidFill>
                <a:latin typeface="Calibri" panose="020F0502020204030204"/>
                <a:ea typeface="ＭＳ Ｐゴシック"/>
              </a:rPr>
              <a:t>South Essex Productivity Strategy</a:t>
            </a:r>
          </a:p>
        </p:txBody>
      </p:sp>
      <p:sp>
        <p:nvSpPr>
          <p:cNvPr id="40" name="Arrow: Right 39">
            <a:extLst>
              <a:ext uri="{FF2B5EF4-FFF2-40B4-BE49-F238E27FC236}">
                <a16:creationId xmlns:a16="http://schemas.microsoft.com/office/drawing/2014/main" id="{AD69AA2C-2547-4DFD-9DD2-3E4C4AECB75A}"/>
              </a:ext>
            </a:extLst>
          </p:cNvPr>
          <p:cNvSpPr/>
          <p:nvPr/>
        </p:nvSpPr>
        <p:spPr>
          <a:xfrm rot="16200000">
            <a:off x="4911851" y="4781560"/>
            <a:ext cx="206292" cy="196340"/>
          </a:xfrm>
          <a:prstGeom prst="rightArrow">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41" name="Arrow: Right 40">
            <a:extLst>
              <a:ext uri="{FF2B5EF4-FFF2-40B4-BE49-F238E27FC236}">
                <a16:creationId xmlns:a16="http://schemas.microsoft.com/office/drawing/2014/main" id="{D883367C-C32F-4747-9F92-0C40298AAF0C}"/>
              </a:ext>
            </a:extLst>
          </p:cNvPr>
          <p:cNvSpPr/>
          <p:nvPr/>
        </p:nvSpPr>
        <p:spPr>
          <a:xfrm rot="16200000">
            <a:off x="5983375" y="4769447"/>
            <a:ext cx="206292" cy="196340"/>
          </a:xfrm>
          <a:prstGeom prst="rightArrow">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42" name="Arrow: Right 41">
            <a:extLst>
              <a:ext uri="{FF2B5EF4-FFF2-40B4-BE49-F238E27FC236}">
                <a16:creationId xmlns:a16="http://schemas.microsoft.com/office/drawing/2014/main" id="{E0D4C09F-C3A9-42CD-9407-94EF77D1856C}"/>
              </a:ext>
            </a:extLst>
          </p:cNvPr>
          <p:cNvSpPr/>
          <p:nvPr/>
        </p:nvSpPr>
        <p:spPr>
          <a:xfrm rot="16200000">
            <a:off x="7211591" y="4778396"/>
            <a:ext cx="206292" cy="196340"/>
          </a:xfrm>
          <a:prstGeom prst="rightArrow">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43" name="Rectangle 42">
            <a:extLst>
              <a:ext uri="{FF2B5EF4-FFF2-40B4-BE49-F238E27FC236}">
                <a16:creationId xmlns:a16="http://schemas.microsoft.com/office/drawing/2014/main" id="{583C079F-7E02-46D1-92ED-C65D0BC5CD3F}"/>
              </a:ext>
            </a:extLst>
          </p:cNvPr>
          <p:cNvSpPr/>
          <p:nvPr/>
        </p:nvSpPr>
        <p:spPr>
          <a:xfrm>
            <a:off x="4350124" y="2171256"/>
            <a:ext cx="4165223" cy="270403"/>
          </a:xfrm>
          <a:prstGeom prst="rect">
            <a:avLst/>
          </a:prstGeom>
          <a:solidFill>
            <a:srgbClr val="3DBCC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44" name="TextBox 43">
            <a:extLst>
              <a:ext uri="{FF2B5EF4-FFF2-40B4-BE49-F238E27FC236}">
                <a16:creationId xmlns:a16="http://schemas.microsoft.com/office/drawing/2014/main" id="{55F4CA33-B049-45B4-89C9-56F4D9AACF6D}"/>
              </a:ext>
            </a:extLst>
          </p:cNvPr>
          <p:cNvSpPr txBox="1"/>
          <p:nvPr/>
        </p:nvSpPr>
        <p:spPr>
          <a:xfrm>
            <a:off x="4671088" y="2205444"/>
            <a:ext cx="3575503" cy="230832"/>
          </a:xfrm>
          <a:prstGeom prst="rect">
            <a:avLst/>
          </a:prstGeom>
          <a:noFill/>
        </p:spPr>
        <p:txBody>
          <a:bodyPr wrap="square" rtlCol="0">
            <a:spAutoFit/>
          </a:bodyPr>
          <a:lstStyle/>
          <a:p>
            <a:pPr algn="ctr" defTabSz="685800">
              <a:defRPr/>
            </a:pPr>
            <a:r>
              <a:rPr lang="en-GB" sz="900" b="1" kern="0" dirty="0">
                <a:solidFill>
                  <a:prstClr val="white"/>
                </a:solidFill>
                <a:latin typeface="Calibri" panose="020F0502020204030204"/>
                <a:ea typeface="ＭＳ Ｐゴシック"/>
              </a:rPr>
              <a:t>UK’s Global Gateway</a:t>
            </a:r>
          </a:p>
        </p:txBody>
      </p:sp>
      <p:sp>
        <p:nvSpPr>
          <p:cNvPr id="45" name="Rectangle 44">
            <a:extLst>
              <a:ext uri="{FF2B5EF4-FFF2-40B4-BE49-F238E27FC236}">
                <a16:creationId xmlns:a16="http://schemas.microsoft.com/office/drawing/2014/main" id="{E7DDCC35-8FA7-4D42-9C4F-A3D5B5FEB052}"/>
              </a:ext>
            </a:extLst>
          </p:cNvPr>
          <p:cNvSpPr/>
          <p:nvPr/>
        </p:nvSpPr>
        <p:spPr>
          <a:xfrm>
            <a:off x="4350124" y="2525295"/>
            <a:ext cx="4165223" cy="270403"/>
          </a:xfrm>
          <a:prstGeom prst="rect">
            <a:avLst/>
          </a:prstGeom>
          <a:solidFill>
            <a:srgbClr val="3DBCC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46" name="TextBox 45">
            <a:extLst>
              <a:ext uri="{FF2B5EF4-FFF2-40B4-BE49-F238E27FC236}">
                <a16:creationId xmlns:a16="http://schemas.microsoft.com/office/drawing/2014/main" id="{5127D61E-6E92-4CDA-816D-28425387D07B}"/>
              </a:ext>
            </a:extLst>
          </p:cNvPr>
          <p:cNvSpPr txBox="1"/>
          <p:nvPr/>
        </p:nvSpPr>
        <p:spPr>
          <a:xfrm>
            <a:off x="4662601" y="2559491"/>
            <a:ext cx="3575503" cy="230832"/>
          </a:xfrm>
          <a:prstGeom prst="rect">
            <a:avLst/>
          </a:prstGeom>
          <a:noFill/>
        </p:spPr>
        <p:txBody>
          <a:bodyPr wrap="square" rtlCol="0">
            <a:spAutoFit/>
          </a:bodyPr>
          <a:lstStyle/>
          <a:p>
            <a:pPr algn="ctr" defTabSz="685800">
              <a:defRPr/>
            </a:pPr>
            <a:r>
              <a:rPr lang="en-GB" sz="900" b="1" kern="0" dirty="0">
                <a:solidFill>
                  <a:prstClr val="white"/>
                </a:solidFill>
                <a:latin typeface="Calibri" panose="020F0502020204030204"/>
                <a:ea typeface="ＭＳ Ｐゴシック"/>
              </a:rPr>
              <a:t>Communities for the Future</a:t>
            </a:r>
          </a:p>
        </p:txBody>
      </p:sp>
      <p:sp>
        <p:nvSpPr>
          <p:cNvPr id="47" name="Rectangle 46">
            <a:extLst>
              <a:ext uri="{FF2B5EF4-FFF2-40B4-BE49-F238E27FC236}">
                <a16:creationId xmlns:a16="http://schemas.microsoft.com/office/drawing/2014/main" id="{E8B4BFBD-578E-4A05-879C-81082DF8C072}"/>
              </a:ext>
            </a:extLst>
          </p:cNvPr>
          <p:cNvSpPr/>
          <p:nvPr/>
        </p:nvSpPr>
        <p:spPr>
          <a:xfrm>
            <a:off x="4347393" y="2880741"/>
            <a:ext cx="4165223" cy="270403"/>
          </a:xfrm>
          <a:prstGeom prst="rect">
            <a:avLst/>
          </a:prstGeom>
          <a:solidFill>
            <a:srgbClr val="3DBCC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48" name="TextBox 47">
            <a:extLst>
              <a:ext uri="{FF2B5EF4-FFF2-40B4-BE49-F238E27FC236}">
                <a16:creationId xmlns:a16="http://schemas.microsoft.com/office/drawing/2014/main" id="{E84737FC-C869-4709-9C3D-B1C2B85382B4}"/>
              </a:ext>
            </a:extLst>
          </p:cNvPr>
          <p:cNvSpPr txBox="1"/>
          <p:nvPr/>
        </p:nvSpPr>
        <p:spPr>
          <a:xfrm>
            <a:off x="4652161" y="2919979"/>
            <a:ext cx="3487301" cy="230832"/>
          </a:xfrm>
          <a:prstGeom prst="rect">
            <a:avLst/>
          </a:prstGeom>
          <a:noFill/>
        </p:spPr>
        <p:txBody>
          <a:bodyPr wrap="square" rtlCol="0">
            <a:spAutoFit/>
          </a:bodyPr>
          <a:lstStyle/>
          <a:p>
            <a:pPr algn="ctr" defTabSz="685800">
              <a:defRPr/>
            </a:pPr>
            <a:r>
              <a:rPr lang="en-GB" sz="900" b="1" kern="0" dirty="0">
                <a:solidFill>
                  <a:prstClr val="white"/>
                </a:solidFill>
                <a:latin typeface="Calibri" panose="020F0502020204030204"/>
                <a:ea typeface="ＭＳ Ｐゴシック"/>
              </a:rPr>
              <a:t>Coastal Catalyst</a:t>
            </a:r>
          </a:p>
        </p:txBody>
      </p:sp>
      <p:sp>
        <p:nvSpPr>
          <p:cNvPr id="49" name="TextBox 48">
            <a:extLst>
              <a:ext uri="{FF2B5EF4-FFF2-40B4-BE49-F238E27FC236}">
                <a16:creationId xmlns:a16="http://schemas.microsoft.com/office/drawing/2014/main" id="{5CCD3D72-7BE6-4F39-8292-D1CDF4BA7AA0}"/>
              </a:ext>
            </a:extLst>
          </p:cNvPr>
          <p:cNvSpPr txBox="1"/>
          <p:nvPr/>
        </p:nvSpPr>
        <p:spPr>
          <a:xfrm>
            <a:off x="5499741" y="3305874"/>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Connected </a:t>
            </a:r>
          </a:p>
          <a:p>
            <a:pPr algn="ctr" defTabSz="685800">
              <a:defRPr/>
            </a:pPr>
            <a:r>
              <a:rPr lang="en-GB" sz="750" kern="0" dirty="0">
                <a:solidFill>
                  <a:prstClr val="white"/>
                </a:solidFill>
                <a:latin typeface="Calibri" panose="020F0502020204030204"/>
                <a:ea typeface="ＭＳ Ｐゴシック"/>
              </a:rPr>
              <a:t>places</a:t>
            </a:r>
          </a:p>
        </p:txBody>
      </p:sp>
      <p:sp>
        <p:nvSpPr>
          <p:cNvPr id="50" name="TextBox 49">
            <a:extLst>
              <a:ext uri="{FF2B5EF4-FFF2-40B4-BE49-F238E27FC236}">
                <a16:creationId xmlns:a16="http://schemas.microsoft.com/office/drawing/2014/main" id="{9A6E5CE9-78A7-4416-89B2-7A281D421367}"/>
              </a:ext>
            </a:extLst>
          </p:cNvPr>
          <p:cNvSpPr txBox="1"/>
          <p:nvPr/>
        </p:nvSpPr>
        <p:spPr>
          <a:xfrm>
            <a:off x="6476303" y="3305874"/>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Productive businesses</a:t>
            </a:r>
          </a:p>
        </p:txBody>
      </p:sp>
      <p:sp>
        <p:nvSpPr>
          <p:cNvPr id="51" name="TextBox 50">
            <a:extLst>
              <a:ext uri="{FF2B5EF4-FFF2-40B4-BE49-F238E27FC236}">
                <a16:creationId xmlns:a16="http://schemas.microsoft.com/office/drawing/2014/main" id="{1E5966DF-AAA1-4F6A-8FBA-F6B032BFF38A}"/>
              </a:ext>
            </a:extLst>
          </p:cNvPr>
          <p:cNvSpPr txBox="1"/>
          <p:nvPr/>
        </p:nvSpPr>
        <p:spPr>
          <a:xfrm>
            <a:off x="7478941" y="3303473"/>
            <a:ext cx="936603" cy="323165"/>
          </a:xfrm>
          <a:prstGeom prst="rect">
            <a:avLst/>
          </a:prstGeom>
          <a:noFill/>
        </p:spPr>
        <p:txBody>
          <a:bodyPr wrap="square" rtlCol="0">
            <a:spAutoFit/>
          </a:bodyPr>
          <a:lstStyle/>
          <a:p>
            <a:pPr algn="ctr" defTabSz="685800">
              <a:defRPr/>
            </a:pPr>
            <a:r>
              <a:rPr lang="en-GB" sz="750" kern="0" dirty="0">
                <a:solidFill>
                  <a:prstClr val="white"/>
                </a:solidFill>
                <a:latin typeface="Calibri" panose="020F0502020204030204"/>
                <a:ea typeface="ＭＳ Ｐゴシック"/>
              </a:rPr>
              <a:t>Clean and resilient growth</a:t>
            </a:r>
          </a:p>
        </p:txBody>
      </p:sp>
      <p:sp>
        <p:nvSpPr>
          <p:cNvPr id="52" name="Callout: Up Arrow 51">
            <a:extLst>
              <a:ext uri="{FF2B5EF4-FFF2-40B4-BE49-F238E27FC236}">
                <a16:creationId xmlns:a16="http://schemas.microsoft.com/office/drawing/2014/main" id="{5EA6DBCB-68F3-4101-B422-BB8F72395B37}"/>
              </a:ext>
            </a:extLst>
          </p:cNvPr>
          <p:cNvSpPr/>
          <p:nvPr/>
        </p:nvSpPr>
        <p:spPr>
          <a:xfrm>
            <a:off x="7757375" y="4032148"/>
            <a:ext cx="698400" cy="696452"/>
          </a:xfrm>
          <a:prstGeom prst="upArrowCallout">
            <a:avLst/>
          </a:prstGeom>
          <a:solidFill>
            <a:srgbClr val="EE8413"/>
          </a:solidFill>
          <a:ln w="12700" cap="flat" cmpd="sng" algn="ctr">
            <a:noFill/>
            <a:prstDash val="solid"/>
            <a:miter lim="800000"/>
          </a:ln>
          <a:effectLst/>
        </p:spPr>
        <p:txBody>
          <a:bodyPr rtlCol="0" anchor="ctr"/>
          <a:lstStyle/>
          <a:p>
            <a:pPr algn="ctr" defTabSz="685800">
              <a:defRPr/>
            </a:pPr>
            <a:endParaRPr lang="en-GB" sz="1350" kern="0" dirty="0">
              <a:solidFill>
                <a:prstClr val="white"/>
              </a:solidFill>
              <a:latin typeface="Calibri" panose="020F0502020204030204"/>
              <a:ea typeface="ＭＳ Ｐゴシック"/>
            </a:endParaRPr>
          </a:p>
        </p:txBody>
      </p:sp>
      <p:sp>
        <p:nvSpPr>
          <p:cNvPr id="53" name="TextBox 52">
            <a:extLst>
              <a:ext uri="{FF2B5EF4-FFF2-40B4-BE49-F238E27FC236}">
                <a16:creationId xmlns:a16="http://schemas.microsoft.com/office/drawing/2014/main" id="{7A85D292-2E6E-4DD1-A742-09ED386D4D42}"/>
              </a:ext>
            </a:extLst>
          </p:cNvPr>
          <p:cNvSpPr txBox="1"/>
          <p:nvPr/>
        </p:nvSpPr>
        <p:spPr>
          <a:xfrm>
            <a:off x="7725238" y="4292885"/>
            <a:ext cx="783464" cy="438582"/>
          </a:xfrm>
          <a:prstGeom prst="rect">
            <a:avLst/>
          </a:prstGeom>
          <a:noFill/>
        </p:spPr>
        <p:txBody>
          <a:bodyPr wrap="square" rtlCol="0">
            <a:spAutoFit/>
          </a:bodyPr>
          <a:lstStyle/>
          <a:p>
            <a:pPr algn="ctr" defTabSz="685800">
              <a:defRPr/>
            </a:pPr>
            <a:r>
              <a:rPr lang="en-GB" sz="750" kern="0" dirty="0">
                <a:solidFill>
                  <a:prstClr val="black"/>
                </a:solidFill>
                <a:latin typeface="Calibri" panose="020F0502020204030204"/>
                <a:ea typeface="ＭＳ Ｐゴシック"/>
              </a:rPr>
              <a:t>Working Group Agendas and Priorities</a:t>
            </a:r>
          </a:p>
        </p:txBody>
      </p:sp>
    </p:spTree>
    <p:extLst>
      <p:ext uri="{BB962C8B-B14F-4D97-AF65-F5344CB8AC3E}">
        <p14:creationId xmlns:p14="http://schemas.microsoft.com/office/powerpoint/2010/main" val="327371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235413-0DEA-4E72-8954-76D0BB47288E}"/>
              </a:ext>
            </a:extLst>
          </p:cNvPr>
          <p:cNvSpPr>
            <a:spLocks noGrp="1"/>
          </p:cNvSpPr>
          <p:nvPr>
            <p:ph type="body" sz="half" idx="13"/>
          </p:nvPr>
        </p:nvSpPr>
        <p:spPr>
          <a:xfrm>
            <a:off x="2664489" y="5061914"/>
            <a:ext cx="1302428" cy="310880"/>
          </a:xfrm>
          <a:solidFill>
            <a:srgbClr val="D42B3F"/>
          </a:solidFill>
        </p:spPr>
        <p:txBody>
          <a:bodyPr>
            <a:normAutofit/>
          </a:bodyPr>
          <a:lstStyle/>
          <a:p>
            <a:pPr algn="l"/>
            <a:r>
              <a:rPr lang="en-GB" sz="713" dirty="0">
                <a:solidFill>
                  <a:schemeClr val="tx1"/>
                </a:solidFill>
              </a:rPr>
              <a:t>Inclusive and sustainable communities</a:t>
            </a:r>
          </a:p>
        </p:txBody>
      </p:sp>
      <p:sp>
        <p:nvSpPr>
          <p:cNvPr id="4" name="Title 3">
            <a:extLst>
              <a:ext uri="{FF2B5EF4-FFF2-40B4-BE49-F238E27FC236}">
                <a16:creationId xmlns:a16="http://schemas.microsoft.com/office/drawing/2014/main" id="{8CE6DB71-E0BB-4641-939C-F21BB97C08E1}"/>
              </a:ext>
            </a:extLst>
          </p:cNvPr>
          <p:cNvSpPr>
            <a:spLocks noGrp="1"/>
          </p:cNvSpPr>
          <p:nvPr>
            <p:ph type="title"/>
          </p:nvPr>
        </p:nvSpPr>
        <p:spPr/>
        <p:txBody>
          <a:bodyPr/>
          <a:lstStyle/>
          <a:p>
            <a:r>
              <a:rPr lang="en-GB" dirty="0"/>
              <a:t>Policy Themes</a:t>
            </a:r>
          </a:p>
        </p:txBody>
      </p:sp>
      <p:sp>
        <p:nvSpPr>
          <p:cNvPr id="6" name="Text Placeholder 5">
            <a:extLst>
              <a:ext uri="{FF2B5EF4-FFF2-40B4-BE49-F238E27FC236}">
                <a16:creationId xmlns:a16="http://schemas.microsoft.com/office/drawing/2014/main" id="{F0A5B55B-E3A5-4FF3-BFF6-7EACA5BA372F}"/>
              </a:ext>
            </a:extLst>
          </p:cNvPr>
          <p:cNvSpPr>
            <a:spLocks noGrp="1"/>
          </p:cNvSpPr>
          <p:nvPr>
            <p:ph type="body" sz="half" idx="15"/>
          </p:nvPr>
        </p:nvSpPr>
        <p:spPr>
          <a:xfrm>
            <a:off x="6786085" y="5071474"/>
            <a:ext cx="1316825" cy="310880"/>
          </a:xfrm>
          <a:solidFill>
            <a:srgbClr val="D42B3F"/>
          </a:solidFill>
        </p:spPr>
        <p:txBody>
          <a:bodyPr/>
          <a:lstStyle/>
          <a:p>
            <a:pPr algn="l"/>
            <a:r>
              <a:rPr lang="en-GB" dirty="0">
                <a:solidFill>
                  <a:schemeClr val="tx1"/>
                </a:solidFill>
              </a:rPr>
              <a:t>Productive businesses</a:t>
            </a:r>
          </a:p>
        </p:txBody>
      </p:sp>
      <p:sp>
        <p:nvSpPr>
          <p:cNvPr id="8" name="Text Placeholder 7">
            <a:extLst>
              <a:ext uri="{FF2B5EF4-FFF2-40B4-BE49-F238E27FC236}">
                <a16:creationId xmlns:a16="http://schemas.microsoft.com/office/drawing/2014/main" id="{EE089994-F2CF-43D3-8820-87E6AE90B82F}"/>
              </a:ext>
            </a:extLst>
          </p:cNvPr>
          <p:cNvSpPr>
            <a:spLocks noGrp="1"/>
          </p:cNvSpPr>
          <p:nvPr>
            <p:ph type="body" sz="half" idx="17"/>
          </p:nvPr>
        </p:nvSpPr>
        <p:spPr>
          <a:xfrm>
            <a:off x="585718" y="5061914"/>
            <a:ext cx="1321594" cy="310880"/>
          </a:xfrm>
          <a:solidFill>
            <a:srgbClr val="D42B3F"/>
          </a:solidFill>
        </p:spPr>
        <p:txBody>
          <a:bodyPr/>
          <a:lstStyle/>
          <a:p>
            <a:pPr algn="l"/>
            <a:r>
              <a:rPr lang="en-GB" dirty="0">
                <a:solidFill>
                  <a:schemeClr val="tx1"/>
                </a:solidFill>
              </a:rPr>
              <a:t>Connected places</a:t>
            </a:r>
          </a:p>
        </p:txBody>
      </p:sp>
      <p:sp>
        <p:nvSpPr>
          <p:cNvPr id="10" name="Text Placeholder 9">
            <a:extLst>
              <a:ext uri="{FF2B5EF4-FFF2-40B4-BE49-F238E27FC236}">
                <a16:creationId xmlns:a16="http://schemas.microsoft.com/office/drawing/2014/main" id="{6883C869-CC83-4BBC-99A7-A8A8CC93644F}"/>
              </a:ext>
            </a:extLst>
          </p:cNvPr>
          <p:cNvSpPr>
            <a:spLocks noGrp="1"/>
          </p:cNvSpPr>
          <p:nvPr>
            <p:ph type="body" sz="half" idx="19"/>
          </p:nvPr>
        </p:nvSpPr>
        <p:spPr>
          <a:xfrm>
            <a:off x="4726479" y="5061914"/>
            <a:ext cx="1315155" cy="310880"/>
          </a:xfrm>
          <a:solidFill>
            <a:srgbClr val="D42B3F"/>
          </a:solidFill>
        </p:spPr>
        <p:txBody>
          <a:bodyPr>
            <a:normAutofit lnSpcReduction="10000"/>
          </a:bodyPr>
          <a:lstStyle/>
          <a:p>
            <a:pPr algn="l"/>
            <a:r>
              <a:rPr lang="en-GB" dirty="0">
                <a:solidFill>
                  <a:schemeClr val="tx1"/>
                </a:solidFill>
              </a:rPr>
              <a:t>Clean and resilient growth</a:t>
            </a:r>
          </a:p>
        </p:txBody>
      </p:sp>
      <p:pic>
        <p:nvPicPr>
          <p:cNvPr id="15" name="Picture 14">
            <a:extLst>
              <a:ext uri="{FF2B5EF4-FFF2-40B4-BE49-F238E27FC236}">
                <a16:creationId xmlns:a16="http://schemas.microsoft.com/office/drawing/2014/main" id="{0FBDD10F-4D1F-404F-9D10-01B9252F42C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64490" y="3934410"/>
            <a:ext cx="1302428" cy="1127504"/>
          </a:xfrm>
          <a:prstGeom prst="rect">
            <a:avLst/>
          </a:prstGeom>
          <a:ln w="38100">
            <a:noFill/>
          </a:ln>
        </p:spPr>
      </p:pic>
      <p:pic>
        <p:nvPicPr>
          <p:cNvPr id="16" name="Picture 15">
            <a:extLst>
              <a:ext uri="{FF2B5EF4-FFF2-40B4-BE49-F238E27FC236}">
                <a16:creationId xmlns:a16="http://schemas.microsoft.com/office/drawing/2014/main" id="{10C838DF-3E1D-46CA-B93B-4EFB042015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8103" y="3934410"/>
            <a:ext cx="1316825" cy="1127504"/>
          </a:xfrm>
          <a:prstGeom prst="rect">
            <a:avLst/>
          </a:prstGeom>
          <a:ln w="38100">
            <a:noFill/>
          </a:ln>
        </p:spPr>
      </p:pic>
      <p:pic>
        <p:nvPicPr>
          <p:cNvPr id="17" name="Picture 16">
            <a:extLst>
              <a:ext uri="{FF2B5EF4-FFF2-40B4-BE49-F238E27FC236}">
                <a16:creationId xmlns:a16="http://schemas.microsoft.com/office/drawing/2014/main" id="{F37853E0-07F7-48CB-9BBB-E21553DA82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6085" y="3934410"/>
            <a:ext cx="1316825" cy="1127504"/>
          </a:xfrm>
          <a:prstGeom prst="rect">
            <a:avLst/>
          </a:prstGeom>
          <a:ln w="38100">
            <a:noFill/>
          </a:ln>
        </p:spPr>
      </p:pic>
      <p:pic>
        <p:nvPicPr>
          <p:cNvPr id="18" name="Picture 17">
            <a:extLst>
              <a:ext uri="{FF2B5EF4-FFF2-40B4-BE49-F238E27FC236}">
                <a16:creationId xmlns:a16="http://schemas.microsoft.com/office/drawing/2014/main" id="{33C13D09-83F1-4D5C-B3D6-169476B56D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26479" y="3934410"/>
            <a:ext cx="1316825" cy="1127504"/>
          </a:xfrm>
          <a:prstGeom prst="rect">
            <a:avLst/>
          </a:prstGeom>
          <a:ln w="38100">
            <a:noFill/>
          </a:ln>
        </p:spPr>
      </p:pic>
      <p:sp>
        <p:nvSpPr>
          <p:cNvPr id="27" name="TextBox 26">
            <a:extLst>
              <a:ext uri="{FF2B5EF4-FFF2-40B4-BE49-F238E27FC236}">
                <a16:creationId xmlns:a16="http://schemas.microsoft.com/office/drawing/2014/main" id="{045F40AC-3FE1-49AA-B2C6-07B28FA1DCA2}"/>
              </a:ext>
            </a:extLst>
          </p:cNvPr>
          <p:cNvSpPr txBox="1"/>
          <p:nvPr/>
        </p:nvSpPr>
        <p:spPr>
          <a:xfrm>
            <a:off x="585717" y="2611966"/>
            <a:ext cx="7354561" cy="923330"/>
          </a:xfrm>
          <a:prstGeom prst="rect">
            <a:avLst/>
          </a:prstGeom>
          <a:noFill/>
        </p:spPr>
        <p:txBody>
          <a:bodyPr wrap="square" rtlCol="0">
            <a:spAutoFit/>
          </a:bodyPr>
          <a:lstStyle/>
          <a:p>
            <a:pPr defTabSz="342900"/>
            <a:r>
              <a:rPr lang="en-GB" dirty="0">
                <a:solidFill>
                  <a:srgbClr val="393944"/>
                </a:solidFill>
                <a:latin typeface="Museo 300"/>
                <a:ea typeface="ＭＳ Ｐゴシック"/>
              </a:rPr>
              <a:t>Workshops were held to explore how, under the five foundations of productivity, SELEP could identify and articulate its strategic opportunities and key related activities to increase productivity and growth in the region.</a:t>
            </a:r>
          </a:p>
        </p:txBody>
      </p:sp>
    </p:spTree>
    <p:extLst>
      <p:ext uri="{BB962C8B-B14F-4D97-AF65-F5344CB8AC3E}">
        <p14:creationId xmlns:p14="http://schemas.microsoft.com/office/powerpoint/2010/main" val="78423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27" y="1216799"/>
            <a:ext cx="7937661" cy="505847"/>
          </a:xfrm>
        </p:spPr>
        <p:txBody>
          <a:bodyPr>
            <a:normAutofit fontScale="90000"/>
          </a:bodyPr>
          <a:lstStyle/>
          <a:p>
            <a:br>
              <a:rPr lang="en-GB" dirty="0">
                <a:latin typeface="Calibri" panose="020F0502020204030204" pitchFamily="34" charset="0"/>
              </a:rPr>
            </a:br>
            <a:r>
              <a:rPr lang="en-GB" sz="3000" dirty="0">
                <a:latin typeface="Calibri" panose="020F0502020204030204" pitchFamily="34" charset="0"/>
                <a:cs typeface="Calibri" panose="020F0502020204030204" pitchFamily="34" charset="0"/>
              </a:rPr>
              <a:t>UK’s Global Gateway </a:t>
            </a:r>
            <a:br>
              <a:rPr lang="en-GB" b="1" dirty="0">
                <a:solidFill>
                  <a:srgbClr val="3DBCCD"/>
                </a:solidFill>
              </a:rPr>
            </a:br>
            <a:endParaRPr lang="en-GB" dirty="0">
              <a:latin typeface="Calibri" panose="020F0502020204030204" pitchFamily="34" charset="0"/>
            </a:endParaRPr>
          </a:p>
        </p:txBody>
      </p:sp>
      <p:sp>
        <p:nvSpPr>
          <p:cNvPr id="4" name="Rectangle 3">
            <a:extLst>
              <a:ext uri="{FF2B5EF4-FFF2-40B4-BE49-F238E27FC236}">
                <a16:creationId xmlns:a16="http://schemas.microsoft.com/office/drawing/2014/main" id="{DB649AE3-9C3E-4D03-B406-FAF14CB67E0A}"/>
              </a:ext>
            </a:extLst>
          </p:cNvPr>
          <p:cNvSpPr/>
          <p:nvPr/>
        </p:nvSpPr>
        <p:spPr>
          <a:xfrm>
            <a:off x="331811" y="2212663"/>
            <a:ext cx="3527807" cy="1047979"/>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b="1" kern="0" dirty="0">
                <a:solidFill>
                  <a:srgbClr val="393944"/>
                </a:solidFill>
                <a:latin typeface="Calibri" panose="020F0502020204030204" pitchFamily="34" charset="0"/>
                <a:ea typeface="ＭＳ Ｐゴシック"/>
                <a:cs typeface="Calibri" panose="020F0502020204030204" pitchFamily="34" charset="0"/>
              </a:rPr>
              <a:t>To capitalise on our unique infrastructure that provides key connectivity and trade routes for the UK into Europe and the world. </a:t>
            </a:r>
          </a:p>
          <a:p>
            <a:pPr defTabSz="685800" fontAlgn="base">
              <a:spcBef>
                <a:spcPct val="90000"/>
              </a:spcBef>
              <a:spcAft>
                <a:spcPct val="0"/>
              </a:spcAft>
            </a:pPr>
            <a:r>
              <a:rPr lang="en-US" sz="900" b="1" kern="0" dirty="0">
                <a:solidFill>
                  <a:srgbClr val="393944"/>
                </a:solidFill>
                <a:latin typeface="Calibri" panose="020F0502020204030204" pitchFamily="34" charset="0"/>
                <a:ea typeface="ＭＳ Ｐゴシック"/>
                <a:cs typeface="Calibri" panose="020F0502020204030204" pitchFamily="34" charset="0"/>
              </a:rPr>
              <a:t>We will work with our gateways to identify how we can strengthen these locations </a:t>
            </a:r>
            <a:r>
              <a:rPr lang="en-US" sz="900" b="1" dirty="0">
                <a:solidFill>
                  <a:srgbClr val="393944"/>
                </a:solidFill>
                <a:latin typeface="Calibri" panose="020F0502020204030204" pitchFamily="34" charset="0"/>
                <a:ea typeface="ＭＳ Ｐゴシック"/>
                <a:cs typeface="Calibri" panose="020F0502020204030204" pitchFamily="34" charset="0"/>
              </a:rPr>
              <a:t>by addressing congestion and reliability associated with transport and digital infrastructure and increase two way international trade and enterprise for the region.   </a:t>
            </a:r>
          </a:p>
        </p:txBody>
      </p:sp>
      <p:sp>
        <p:nvSpPr>
          <p:cNvPr id="6" name="TextBox 5">
            <a:extLst>
              <a:ext uri="{FF2B5EF4-FFF2-40B4-BE49-F238E27FC236}">
                <a16:creationId xmlns:a16="http://schemas.microsoft.com/office/drawing/2014/main" id="{1A4A5703-CE05-464D-B035-1AD4472F046F}"/>
              </a:ext>
            </a:extLst>
          </p:cNvPr>
          <p:cNvSpPr txBox="1"/>
          <p:nvPr/>
        </p:nvSpPr>
        <p:spPr>
          <a:xfrm>
            <a:off x="331812" y="1866438"/>
            <a:ext cx="3021688" cy="323165"/>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Ambition</a:t>
            </a:r>
            <a:endParaRPr lang="en-GB" sz="1500" b="1" dirty="0">
              <a:solidFill>
                <a:srgbClr val="FF0000"/>
              </a:solidFill>
              <a:latin typeface="Museo 300"/>
              <a:ea typeface="ＭＳ Ｐゴシック"/>
            </a:endParaRPr>
          </a:p>
        </p:txBody>
      </p:sp>
      <p:sp>
        <p:nvSpPr>
          <p:cNvPr id="7" name="TextBox 6">
            <a:extLst>
              <a:ext uri="{FF2B5EF4-FFF2-40B4-BE49-F238E27FC236}">
                <a16:creationId xmlns:a16="http://schemas.microsoft.com/office/drawing/2014/main" id="{FDB1439F-5DFC-42D7-A959-43DED20302E4}"/>
              </a:ext>
            </a:extLst>
          </p:cNvPr>
          <p:cNvSpPr txBox="1"/>
          <p:nvPr/>
        </p:nvSpPr>
        <p:spPr>
          <a:xfrm>
            <a:off x="4210265" y="1835865"/>
            <a:ext cx="4633593" cy="2389116"/>
          </a:xfrm>
          <a:prstGeom prst="rect">
            <a:avLst/>
          </a:prstGeom>
          <a:noFill/>
        </p:spPr>
        <p:txBody>
          <a:bodyPr wrap="square" rtlCol="0">
            <a:spAutoFit/>
          </a:bodyPr>
          <a:lstStyle/>
          <a:p>
            <a:pPr defTabSz="342900"/>
            <a:r>
              <a:rPr lang="en-GB" sz="1500" b="1" dirty="0">
                <a:solidFill>
                  <a:srgbClr val="D42B3F"/>
                </a:solidFill>
                <a:latin typeface="Museo 300"/>
                <a:ea typeface="ＭＳ Ｐゴシック"/>
              </a:rPr>
              <a:t>Potential Activities</a:t>
            </a:r>
          </a:p>
          <a:p>
            <a:pPr defTabSz="342900"/>
            <a:endParaRPr lang="en-GB" sz="825" dirty="0">
              <a:solidFill>
                <a:srgbClr val="393944"/>
              </a:solidFill>
              <a:latin typeface="Open Sans"/>
              <a:ea typeface="ＭＳ Ｐゴシック"/>
            </a:endParaRPr>
          </a:p>
          <a:p>
            <a:pPr marL="214313" indent="-214313" defTabSz="342900">
              <a:buFont typeface="+mj-lt"/>
              <a:buAutoNum type="arabicPeriod"/>
              <a:defRPr/>
            </a:pPr>
            <a:r>
              <a:rPr lang="en-GB" sz="900" dirty="0">
                <a:solidFill>
                  <a:srgbClr val="393944"/>
                </a:solidFill>
                <a:latin typeface="Open Sans"/>
                <a:ea typeface="ＭＳ Ｐゴシック"/>
              </a:rPr>
              <a:t>Create a maritime cluster group, supported by Maritime UK, to further develop the role of our Ports as catalysts of trade and enterprise, inc through use of AI and data</a:t>
            </a:r>
          </a:p>
          <a:p>
            <a:pPr marL="214313" indent="-214313" defTabSz="342900">
              <a:buFont typeface="+mj-lt"/>
              <a:buAutoNum type="arabicPeriod"/>
              <a:defRPr/>
            </a:pPr>
            <a:r>
              <a:rPr lang="en-US" sz="900" dirty="0">
                <a:solidFill>
                  <a:srgbClr val="393944"/>
                </a:solidFill>
                <a:latin typeface="Open Sans"/>
                <a:ea typeface="ＭＳ Ｐゴシック"/>
              </a:rPr>
              <a:t>Consider opportunities to accelerate the South East’s role as a gateway for (two way) global trade and enterprise, incl. </a:t>
            </a:r>
            <a:r>
              <a:rPr lang="en-US" sz="900" b="1" dirty="0">
                <a:solidFill>
                  <a:srgbClr val="393944"/>
                </a:solidFill>
                <a:latin typeface="Open Sans"/>
                <a:ea typeface="ＭＳ Ｐゴシック"/>
              </a:rPr>
              <a:t>potential of Freeport status and ‘Smart Borders’ solutions</a:t>
            </a:r>
          </a:p>
          <a:p>
            <a:pPr marL="214313" indent="-214313" defTabSz="342900">
              <a:buFont typeface="+mj-lt"/>
              <a:buAutoNum type="arabicPeriod"/>
              <a:defRPr/>
            </a:pPr>
            <a:r>
              <a:rPr lang="en-US" sz="900" dirty="0">
                <a:solidFill>
                  <a:srgbClr val="393944"/>
                </a:solidFill>
                <a:latin typeface="Open Sans"/>
                <a:ea typeface="ＭＳ Ｐゴシック"/>
              </a:rPr>
              <a:t>Engage with TfSE area studies and work with TfE to enhance understanding of future road and rail connectivity and investment needs across the region, incl. access to ports, and ensure this is replicated across SELEP area</a:t>
            </a:r>
          </a:p>
          <a:p>
            <a:pPr marL="214313" indent="-214313" defTabSz="342900">
              <a:buFont typeface="+mj-lt"/>
              <a:buAutoNum type="arabicPeriod"/>
              <a:defRPr/>
            </a:pPr>
            <a:r>
              <a:rPr lang="en-US" sz="900" dirty="0">
                <a:solidFill>
                  <a:srgbClr val="393944"/>
                </a:solidFill>
                <a:latin typeface="Open Sans"/>
                <a:ea typeface="ＭＳ Ｐゴシック"/>
              </a:rPr>
              <a:t>Through the SAP, support our gateway locations to provide the diverse skills required for a future workforce</a:t>
            </a:r>
          </a:p>
          <a:p>
            <a:pPr marL="214313" indent="-214313" defTabSz="342900">
              <a:buFont typeface="+mj-lt"/>
              <a:buAutoNum type="arabicPeriod"/>
              <a:defRPr/>
            </a:pPr>
            <a:r>
              <a:rPr lang="en-GB" sz="900" dirty="0">
                <a:solidFill>
                  <a:srgbClr val="393944"/>
                </a:solidFill>
                <a:latin typeface="Open Sans"/>
                <a:ea typeface="ＭＳ Ｐゴシック"/>
              </a:rPr>
              <a:t>Establish collaborative R&amp;D programmes in key clusters, incl. with international partners</a:t>
            </a:r>
          </a:p>
          <a:p>
            <a:pPr marL="214313" indent="-214313" defTabSz="342900">
              <a:buFont typeface="+mj-lt"/>
              <a:buAutoNum type="arabicPeriod"/>
              <a:defRPr/>
            </a:pPr>
            <a:r>
              <a:rPr lang="en-GB" sz="900" dirty="0">
                <a:solidFill>
                  <a:srgbClr val="393944"/>
                </a:solidFill>
                <a:latin typeface="Open Sans"/>
                <a:ea typeface="ＭＳ Ｐゴシック"/>
              </a:rPr>
              <a:t>Coordinated business support offer, building on the Growth Hub, which is accessible across SELEP and is </a:t>
            </a:r>
            <a:r>
              <a:rPr lang="en-GB" sz="900" b="1" dirty="0">
                <a:solidFill>
                  <a:srgbClr val="393944"/>
                </a:solidFill>
                <a:latin typeface="Open Sans"/>
                <a:ea typeface="ＭＳ Ｐゴシック"/>
              </a:rPr>
              <a:t>supported by multi-year funding commitments </a:t>
            </a:r>
            <a:endParaRPr lang="en-GB" sz="900" dirty="0">
              <a:solidFill>
                <a:srgbClr val="393944"/>
              </a:solidFill>
              <a:latin typeface="Open Sans"/>
              <a:ea typeface="ＭＳ Ｐゴシック"/>
            </a:endParaRPr>
          </a:p>
        </p:txBody>
      </p:sp>
      <p:sp>
        <p:nvSpPr>
          <p:cNvPr id="13" name="Rectangle 12">
            <a:extLst>
              <a:ext uri="{FF2B5EF4-FFF2-40B4-BE49-F238E27FC236}">
                <a16:creationId xmlns:a16="http://schemas.microsoft.com/office/drawing/2014/main" id="{7A3B7AFE-BCF5-4A26-840E-759049498B34}"/>
              </a:ext>
            </a:extLst>
          </p:cNvPr>
          <p:cNvSpPr/>
          <p:nvPr/>
        </p:nvSpPr>
        <p:spPr>
          <a:xfrm>
            <a:off x="398574" y="3750659"/>
            <a:ext cx="3527807" cy="2280624"/>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SELEP’s strategic location and nationally significant infrastructure assets provide a unique opportunity to create a leading environment for increasing two way trade with Europe and the world.</a:t>
            </a:r>
          </a:p>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Trade and passenger volumes through SELEP’s Ports and Airports have been growing, and many have plans for future expansion and growth. Yet our transport networks suffer from congestion and require additional investment to enhance their resilience.</a:t>
            </a:r>
          </a:p>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There is an opportunity to forge greater links with London to increase domestic and international trade, supporting our businesses to take advantage of our successful track record in securing inward investment and export opportunities. This will facilitate productivity growth through boosting business start-up, scale-up and R&amp;D activity in collaboration with our University base to establish and support cluster development.</a:t>
            </a:r>
          </a:p>
        </p:txBody>
      </p:sp>
      <p:sp>
        <p:nvSpPr>
          <p:cNvPr id="15" name="TextBox 14">
            <a:extLst>
              <a:ext uri="{FF2B5EF4-FFF2-40B4-BE49-F238E27FC236}">
                <a16:creationId xmlns:a16="http://schemas.microsoft.com/office/drawing/2014/main" id="{B255056B-FE11-4AE6-B819-55F1B31C2DA4}"/>
              </a:ext>
            </a:extLst>
          </p:cNvPr>
          <p:cNvSpPr txBox="1"/>
          <p:nvPr/>
        </p:nvSpPr>
        <p:spPr>
          <a:xfrm>
            <a:off x="331811" y="3366654"/>
            <a:ext cx="3374026" cy="323165"/>
          </a:xfrm>
          <a:prstGeom prst="rect">
            <a:avLst/>
          </a:prstGeom>
          <a:noFill/>
        </p:spPr>
        <p:txBody>
          <a:bodyPr wrap="square" rtlCol="0">
            <a:spAutoFit/>
          </a:bodyPr>
          <a:lstStyle/>
          <a:p>
            <a:pPr defTabSz="342900"/>
            <a:r>
              <a:rPr lang="en-US" sz="1500" b="1" dirty="0">
                <a:solidFill>
                  <a:srgbClr val="44BCCD"/>
                </a:solidFill>
                <a:latin typeface="Museo 300"/>
                <a:ea typeface="ＭＳ Ｐゴシック"/>
              </a:rPr>
              <a:t>Why</a:t>
            </a:r>
            <a:endParaRPr lang="en-US" sz="900" b="1" dirty="0">
              <a:solidFill>
                <a:srgbClr val="FF0000"/>
              </a:solidFill>
              <a:latin typeface="Museo 300"/>
              <a:ea typeface="ＭＳ Ｐゴシック"/>
            </a:endParaRPr>
          </a:p>
        </p:txBody>
      </p:sp>
      <p:sp>
        <p:nvSpPr>
          <p:cNvPr id="16" name="TextBox 15">
            <a:extLst>
              <a:ext uri="{FF2B5EF4-FFF2-40B4-BE49-F238E27FC236}">
                <a16:creationId xmlns:a16="http://schemas.microsoft.com/office/drawing/2014/main" id="{70287021-D9FF-4A3D-AC7D-67CDB3F9B0F2}"/>
              </a:ext>
            </a:extLst>
          </p:cNvPr>
          <p:cNvSpPr txBox="1"/>
          <p:nvPr/>
        </p:nvSpPr>
        <p:spPr>
          <a:xfrm>
            <a:off x="4178595" y="4238916"/>
            <a:ext cx="4696933" cy="1696618"/>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Productivity Outcomes</a:t>
            </a:r>
          </a:p>
          <a:p>
            <a:pPr defTabSz="342900"/>
            <a:r>
              <a:rPr lang="en-GB" sz="825" b="1" dirty="0">
                <a:solidFill>
                  <a:srgbClr val="EA5B0C"/>
                </a:solidFill>
                <a:latin typeface="Museo 300"/>
                <a:ea typeface="ＭＳ Ｐゴシック"/>
              </a:rPr>
              <a:t> </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Increased regional and London-based trade through our Ports and Airports</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Increased R&amp;D spend, investment and commercialisation in the region</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SELEP becomes UK’s most successful region for inward investment projects </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Stronger and more reliable connectivity to, from and between SELEP’s gateway locations</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Highly productive business trading environment supported by a more active entrepreneurial culture that encourages business start-ups and scale-ups</a:t>
            </a:r>
          </a:p>
          <a:p>
            <a:pPr marL="214313" indent="-214313" defTabSz="342900">
              <a:buFont typeface="Arial" panose="020B0604020202020204" pitchFamily="34" charset="0"/>
              <a:buChar char="•"/>
            </a:pPr>
            <a:r>
              <a:rPr lang="en-GB" sz="900" dirty="0">
                <a:solidFill>
                  <a:srgbClr val="393944"/>
                </a:solidFill>
                <a:latin typeface="Open Sans"/>
                <a:ea typeface="ＭＳ Ｐゴシック"/>
              </a:rPr>
              <a:t>Highly competitive maritime supply chain and skills base that can respond to these opportunities to boost productivity</a:t>
            </a:r>
          </a:p>
        </p:txBody>
      </p:sp>
    </p:spTree>
    <p:extLst>
      <p:ext uri="{BB962C8B-B14F-4D97-AF65-F5344CB8AC3E}">
        <p14:creationId xmlns:p14="http://schemas.microsoft.com/office/powerpoint/2010/main" val="3536631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4FA3271-4C96-4733-BA35-1FFFF3EBC65E}"/>
              </a:ext>
            </a:extLst>
          </p:cNvPr>
          <p:cNvSpPr txBox="1"/>
          <p:nvPr/>
        </p:nvSpPr>
        <p:spPr>
          <a:xfrm>
            <a:off x="256300" y="1758589"/>
            <a:ext cx="2722097" cy="323165"/>
          </a:xfrm>
          <a:prstGeom prst="rect">
            <a:avLst/>
          </a:prstGeom>
          <a:noFill/>
        </p:spPr>
        <p:txBody>
          <a:bodyPr wrap="square" rtlCol="0">
            <a:spAutoFit/>
          </a:bodyPr>
          <a:lstStyle/>
          <a:p>
            <a:pPr defTabSz="342900"/>
            <a:r>
              <a:rPr lang="en-US" sz="1500" b="1" dirty="0">
                <a:solidFill>
                  <a:srgbClr val="393944">
                    <a:lumMod val="20000"/>
                    <a:lumOff val="80000"/>
                  </a:srgbClr>
                </a:solidFill>
                <a:latin typeface="Museo 300"/>
                <a:ea typeface="ＭＳ Ｐゴシック"/>
              </a:rPr>
              <a:t>    </a:t>
            </a:r>
            <a:endParaRPr lang="en-GB" sz="1500" b="1" dirty="0">
              <a:solidFill>
                <a:srgbClr val="00B0F0"/>
              </a:solidFill>
              <a:latin typeface="Museo 300"/>
              <a:ea typeface="ＭＳ Ｐゴシック"/>
            </a:endParaRPr>
          </a:p>
        </p:txBody>
      </p:sp>
      <p:sp>
        <p:nvSpPr>
          <p:cNvPr id="11" name="Rectangle 10">
            <a:extLst>
              <a:ext uri="{FF2B5EF4-FFF2-40B4-BE49-F238E27FC236}">
                <a16:creationId xmlns:a16="http://schemas.microsoft.com/office/drawing/2014/main" id="{7C4E828F-BAD4-4776-BA67-568FB9A147F3}"/>
              </a:ext>
            </a:extLst>
          </p:cNvPr>
          <p:cNvSpPr/>
          <p:nvPr/>
        </p:nvSpPr>
        <p:spPr>
          <a:xfrm>
            <a:off x="350381" y="2188920"/>
            <a:ext cx="3860112" cy="1324978"/>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b="1" kern="0" dirty="0">
                <a:solidFill>
                  <a:srgbClr val="000000"/>
                </a:solidFill>
                <a:latin typeface="Calibri" panose="020F0502020204030204" pitchFamily="34" charset="0"/>
                <a:ea typeface="ＭＳ Ｐゴシック"/>
                <a:cs typeface="Calibri" panose="020F0502020204030204" pitchFamily="34" charset="0"/>
              </a:rPr>
              <a:t>To deliver 30% of the Garden Communities housing in the UK and drive design and innovation that provide communities for the future, across the region.</a:t>
            </a:r>
          </a:p>
          <a:p>
            <a:pPr defTabSz="685800" fontAlgn="base">
              <a:spcBef>
                <a:spcPct val="90000"/>
              </a:spcBef>
              <a:spcAft>
                <a:spcPct val="0"/>
              </a:spcAft>
            </a:pPr>
            <a:r>
              <a:rPr lang="en-US" sz="900" b="1" kern="0" dirty="0">
                <a:solidFill>
                  <a:srgbClr val="393944"/>
                </a:solidFill>
                <a:latin typeface="Calibri" panose="020F0502020204030204" pitchFamily="34" charset="0"/>
                <a:ea typeface="ＭＳ Ｐゴシック"/>
                <a:cs typeface="Calibri" panose="020F0502020204030204" pitchFamily="34" charset="0"/>
              </a:rPr>
              <a:t>Our developments and interventions will deliver an increase in commercialised R&amp;D outcomes that will embed the future of living and work, including resident well-being, mobility, healthy ageing and sustainable energy. Best practice and knowledge transfer will be applied to other new and existing communities to encourage widespread productivity benefits</a:t>
            </a:r>
            <a:r>
              <a:rPr lang="en-US" sz="900" kern="0" dirty="0">
                <a:solidFill>
                  <a:srgbClr val="000000"/>
                </a:solidFill>
                <a:latin typeface="Calibri" panose="020F0502020204030204" pitchFamily="34" charset="0"/>
                <a:ea typeface="ＭＳ Ｐゴシック"/>
                <a:cs typeface="Calibri" panose="020F0502020204030204" pitchFamily="34" charset="0"/>
              </a:rPr>
              <a:t>.</a:t>
            </a:r>
          </a:p>
        </p:txBody>
      </p:sp>
      <p:sp>
        <p:nvSpPr>
          <p:cNvPr id="13" name="TextBox 12">
            <a:extLst>
              <a:ext uri="{FF2B5EF4-FFF2-40B4-BE49-F238E27FC236}">
                <a16:creationId xmlns:a16="http://schemas.microsoft.com/office/drawing/2014/main" id="{A6054D67-5475-4649-8A9C-7ECCE8FB4295}"/>
              </a:ext>
            </a:extLst>
          </p:cNvPr>
          <p:cNvSpPr txBox="1"/>
          <p:nvPr/>
        </p:nvSpPr>
        <p:spPr>
          <a:xfrm>
            <a:off x="4349666" y="1912627"/>
            <a:ext cx="4443953" cy="2389116"/>
          </a:xfrm>
          <a:prstGeom prst="rect">
            <a:avLst/>
          </a:prstGeom>
          <a:noFill/>
        </p:spPr>
        <p:txBody>
          <a:bodyPr wrap="square" rtlCol="0">
            <a:spAutoFit/>
          </a:bodyPr>
          <a:lstStyle/>
          <a:p>
            <a:pPr defTabSz="342900"/>
            <a:r>
              <a:rPr lang="en-GB" sz="1500" b="1" dirty="0">
                <a:solidFill>
                  <a:srgbClr val="D42B3F"/>
                </a:solidFill>
                <a:latin typeface="Museo 300"/>
                <a:ea typeface="ＭＳ Ｐゴシック"/>
              </a:rPr>
              <a:t>Potential Activities</a:t>
            </a:r>
          </a:p>
          <a:p>
            <a:pPr marL="214313" indent="-214313" defTabSz="342900">
              <a:buFont typeface="+mj-lt"/>
              <a:buAutoNum type="arabicPeriod"/>
              <a:defRPr/>
            </a:pPr>
            <a:endParaRPr lang="en-GB" sz="825" dirty="0">
              <a:solidFill>
                <a:srgbClr val="393944"/>
              </a:solidFill>
              <a:latin typeface="Calibri" panose="020F0502020204030204" pitchFamily="34" charset="0"/>
              <a:ea typeface="ＭＳ Ｐゴシック"/>
              <a:cs typeface="Calibri" panose="020F0502020204030204" pitchFamily="34" charset="0"/>
            </a:endParaRPr>
          </a:p>
          <a:p>
            <a:pPr marL="214313" indent="-214313" defTabSz="342900">
              <a:buFont typeface="+mj-lt"/>
              <a:buAutoNum type="arabicPeriod"/>
              <a:defRPr/>
            </a:pPr>
            <a:r>
              <a:rPr lang="en-GB" sz="900" dirty="0">
                <a:solidFill>
                  <a:srgbClr val="393944"/>
                </a:solidFill>
                <a:latin typeface="Open Sans"/>
                <a:ea typeface="ＭＳ Ｐゴシック"/>
              </a:rPr>
              <a:t>Convene a Major Projects Group to support strategic workforce planning, labour supply and skills incl. possibility of skills hubs and with </a:t>
            </a:r>
            <a:r>
              <a:rPr lang="en-GB" sz="900" b="1" dirty="0">
                <a:solidFill>
                  <a:srgbClr val="393944"/>
                </a:solidFill>
                <a:latin typeface="Open Sans"/>
                <a:ea typeface="ＭＳ Ｐゴシック"/>
              </a:rPr>
              <a:t>participation of key Government departments to accelerate interventions</a:t>
            </a:r>
          </a:p>
          <a:p>
            <a:pPr marL="214313" indent="-214313" defTabSz="342900">
              <a:buFont typeface="+mj-lt"/>
              <a:buAutoNum type="arabicPeriod"/>
              <a:defRPr/>
            </a:pPr>
            <a:r>
              <a:rPr lang="en-GB" sz="900" dirty="0">
                <a:solidFill>
                  <a:srgbClr val="393944"/>
                </a:solidFill>
                <a:latin typeface="Open Sans"/>
                <a:ea typeface="ＭＳ Ｐゴシック"/>
              </a:rPr>
              <a:t>Create testbeds for innovation e.g. through living labs; linking HE/FE, developers and partners to drive innovation incl. how can be applied to existing communities</a:t>
            </a:r>
          </a:p>
          <a:p>
            <a:pPr marL="214313" indent="-214313" defTabSz="342900">
              <a:buFont typeface="+mj-lt"/>
              <a:buAutoNum type="arabicPeriod"/>
              <a:defRPr/>
            </a:pPr>
            <a:r>
              <a:rPr lang="en-GB" sz="900" dirty="0">
                <a:solidFill>
                  <a:srgbClr val="393944"/>
                </a:solidFill>
                <a:latin typeface="Open Sans"/>
                <a:ea typeface="ＭＳ Ｐゴシック"/>
              </a:rPr>
              <a:t>Supporting innovative constructions methods e.g. MMC in new communities and retro-fitting to existing communities </a:t>
            </a:r>
          </a:p>
          <a:p>
            <a:pPr marL="214313" indent="-214313" defTabSz="342900">
              <a:buFont typeface="+mj-lt"/>
              <a:buAutoNum type="arabicPeriod"/>
              <a:defRPr/>
            </a:pPr>
            <a:r>
              <a:rPr lang="en-GB" sz="900" dirty="0">
                <a:solidFill>
                  <a:srgbClr val="393944"/>
                </a:solidFill>
                <a:latin typeface="Open Sans"/>
                <a:ea typeface="ＭＳ Ｐゴシック"/>
              </a:rPr>
              <a:t>Develop a ‘Planners Toolkit’ to help unlock barriers and promote design that supports healthy living, age appropriate homes, clean growth, workspace and cultural vitality </a:t>
            </a:r>
          </a:p>
          <a:p>
            <a:pPr marL="214313" indent="-214313" defTabSz="342900">
              <a:buFont typeface="+mj-lt"/>
              <a:buAutoNum type="arabicPeriod"/>
              <a:defRPr/>
            </a:pPr>
            <a:r>
              <a:rPr lang="en-GB" sz="900" b="1" dirty="0">
                <a:solidFill>
                  <a:srgbClr val="393944"/>
                </a:solidFill>
                <a:latin typeface="Open Sans"/>
                <a:ea typeface="ＭＳ Ｐゴシック"/>
              </a:rPr>
              <a:t>Identifying future funding sources for innovation interventions, e.g. the Construction Sector Deal</a:t>
            </a:r>
          </a:p>
          <a:p>
            <a:pPr defTabSz="342900">
              <a:defRPr/>
            </a:pPr>
            <a:endParaRPr lang="en-GB" sz="900" dirty="0">
              <a:solidFill>
                <a:srgbClr val="393944"/>
              </a:solidFill>
              <a:latin typeface="Open Sans"/>
              <a:ea typeface="ＭＳ Ｐゴシック"/>
            </a:endParaRPr>
          </a:p>
        </p:txBody>
      </p:sp>
      <p:sp>
        <p:nvSpPr>
          <p:cNvPr id="15" name="Rectangle 14">
            <a:extLst>
              <a:ext uri="{FF2B5EF4-FFF2-40B4-BE49-F238E27FC236}">
                <a16:creationId xmlns:a16="http://schemas.microsoft.com/office/drawing/2014/main" id="{9387DDD1-DD7E-4F1B-88E1-51733E1D1D3E}"/>
              </a:ext>
            </a:extLst>
          </p:cNvPr>
          <p:cNvSpPr/>
          <p:nvPr/>
        </p:nvSpPr>
        <p:spPr>
          <a:xfrm>
            <a:off x="331811" y="3858185"/>
            <a:ext cx="3860112" cy="2419124"/>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People want to live and work in the South East, benefitting from our rural and coastal landscape, thriving cities and towns and proximity to London. SELEP faces housing supply and affordability challenges, but also opportunities to accelerate delivery through new settlements and urban extensions.</a:t>
            </a:r>
          </a:p>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This growth requires new and evolving infrastructure and without the right quality and quantity of labour supply and skills needed to deliver major new community and infrastructure projects, there is a significant risk to deliverability and therefore likelihood of productivity gains.</a:t>
            </a:r>
          </a:p>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There is an unrivalled opportunity to drive innovation in our developments through R&amp;D into future community design and development – how our communities can support age appropriate living, well being and cultural vitality, sustainable energy sourcing and mobility, access and commercial workspace. This offers huge potential to grow highly productive sectors within SELEP, boost levels of innovation and R&amp;D and support a thriving culture of enterprise.</a:t>
            </a:r>
          </a:p>
        </p:txBody>
      </p:sp>
      <p:sp>
        <p:nvSpPr>
          <p:cNvPr id="17" name="TextBox 16">
            <a:extLst>
              <a:ext uri="{FF2B5EF4-FFF2-40B4-BE49-F238E27FC236}">
                <a16:creationId xmlns:a16="http://schemas.microsoft.com/office/drawing/2014/main" id="{74E8E9D0-048D-4CA6-9C27-4EC10FEF0BAF}"/>
              </a:ext>
            </a:extLst>
          </p:cNvPr>
          <p:cNvSpPr txBox="1"/>
          <p:nvPr/>
        </p:nvSpPr>
        <p:spPr>
          <a:xfrm>
            <a:off x="4349666" y="4050216"/>
            <a:ext cx="4443953" cy="1973617"/>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Productivity Outcomes </a:t>
            </a:r>
          </a:p>
          <a:p>
            <a:pPr defTabSz="342900">
              <a:defRPr/>
            </a:pPr>
            <a:endParaRPr lang="en-GB" sz="825" dirty="0">
              <a:solidFill>
                <a:srgbClr val="FF0000"/>
              </a:solidFill>
              <a:latin typeface="Calibri" panose="020F0502020204030204" pitchFamily="34" charset="0"/>
              <a:ea typeface="ＭＳ Ｐゴシック"/>
              <a:cs typeface="Calibri" panose="020F0502020204030204" pitchFamily="34" charset="0"/>
            </a:endParaRP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Increased R&amp;D spend, investment and commercialisation </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Growth in knowledge-intensive, high productivity sectors across SELEP</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More sustainable balance of residents and jobs through greater provision of residential and workplace choices</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Reduced congestion from greater resident/jobs containment</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SELEP becomes UK’s leading testbed location for communities of the future (e.g. AI, MMC, community mobility)</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Network of well connected communities through fast, reliable infrastructure</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Thriving business community and supply chain networks delivering communities for the future agenda</a:t>
            </a:r>
            <a:endParaRPr lang="en-GB" sz="900" dirty="0">
              <a:solidFill>
                <a:srgbClr val="F6F6F6"/>
              </a:solidFill>
              <a:latin typeface="Calibri" panose="020F0502020204030204" pitchFamily="34" charset="0"/>
              <a:ea typeface="ＭＳ Ｐゴシック"/>
              <a:cs typeface="Calibri" panose="020F0502020204030204" pitchFamily="34" charset="0"/>
            </a:endParaRPr>
          </a:p>
          <a:p>
            <a:pPr marL="214313" indent="-214313" defTabSz="342900">
              <a:buFont typeface="Arial" panose="020B0604020202020204" pitchFamily="34" charset="0"/>
              <a:buChar char="•"/>
              <a:defRPr/>
            </a:pPr>
            <a:endParaRPr lang="en-GB" sz="900" dirty="0">
              <a:solidFill>
                <a:srgbClr val="F6F6F6"/>
              </a:solidFill>
              <a:latin typeface="Calibri" panose="020F0502020204030204" pitchFamily="34" charset="0"/>
              <a:ea typeface="ＭＳ Ｐゴシック"/>
              <a:cs typeface="Calibri" panose="020F0502020204030204" pitchFamily="34" charset="0"/>
            </a:endParaRPr>
          </a:p>
        </p:txBody>
      </p:sp>
      <p:sp>
        <p:nvSpPr>
          <p:cNvPr id="12" name="TextBox 11">
            <a:extLst>
              <a:ext uri="{FF2B5EF4-FFF2-40B4-BE49-F238E27FC236}">
                <a16:creationId xmlns:a16="http://schemas.microsoft.com/office/drawing/2014/main" id="{89BE8A8F-DD33-4AB3-8539-539DD8CFD689}"/>
              </a:ext>
            </a:extLst>
          </p:cNvPr>
          <p:cNvSpPr txBox="1"/>
          <p:nvPr/>
        </p:nvSpPr>
        <p:spPr>
          <a:xfrm>
            <a:off x="331812" y="1866438"/>
            <a:ext cx="3021688" cy="323165"/>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Ambition</a:t>
            </a:r>
            <a:endParaRPr lang="en-GB" sz="1500" b="1" dirty="0">
              <a:solidFill>
                <a:srgbClr val="FF0000"/>
              </a:solidFill>
              <a:latin typeface="Museo 300"/>
              <a:ea typeface="ＭＳ Ｐゴシック"/>
            </a:endParaRPr>
          </a:p>
        </p:txBody>
      </p:sp>
      <p:sp>
        <p:nvSpPr>
          <p:cNvPr id="16" name="TextBox 15">
            <a:extLst>
              <a:ext uri="{FF2B5EF4-FFF2-40B4-BE49-F238E27FC236}">
                <a16:creationId xmlns:a16="http://schemas.microsoft.com/office/drawing/2014/main" id="{B731D743-4072-48B0-B0FE-6E8294E50C90}"/>
              </a:ext>
            </a:extLst>
          </p:cNvPr>
          <p:cNvSpPr txBox="1"/>
          <p:nvPr/>
        </p:nvSpPr>
        <p:spPr>
          <a:xfrm>
            <a:off x="350381" y="3535020"/>
            <a:ext cx="3374026" cy="323165"/>
          </a:xfrm>
          <a:prstGeom prst="rect">
            <a:avLst/>
          </a:prstGeom>
          <a:noFill/>
        </p:spPr>
        <p:txBody>
          <a:bodyPr wrap="square" rtlCol="0">
            <a:spAutoFit/>
          </a:bodyPr>
          <a:lstStyle/>
          <a:p>
            <a:pPr defTabSz="342900"/>
            <a:r>
              <a:rPr lang="en-US" sz="1500" b="1" dirty="0">
                <a:solidFill>
                  <a:srgbClr val="44BCCD"/>
                </a:solidFill>
                <a:latin typeface="Museo 300"/>
                <a:ea typeface="ＭＳ Ｐゴシック"/>
              </a:rPr>
              <a:t>Why</a:t>
            </a:r>
            <a:endParaRPr lang="en-US" sz="900" b="1" dirty="0">
              <a:solidFill>
                <a:srgbClr val="FF0000"/>
              </a:solidFill>
              <a:latin typeface="Museo 300"/>
              <a:ea typeface="ＭＳ Ｐゴシック"/>
            </a:endParaRPr>
          </a:p>
        </p:txBody>
      </p:sp>
      <p:sp>
        <p:nvSpPr>
          <p:cNvPr id="4" name="Title 3">
            <a:extLst>
              <a:ext uri="{FF2B5EF4-FFF2-40B4-BE49-F238E27FC236}">
                <a16:creationId xmlns:a16="http://schemas.microsoft.com/office/drawing/2014/main" id="{99C62449-E3D3-4AF5-82A7-A99C86FB3B99}"/>
              </a:ext>
            </a:extLst>
          </p:cNvPr>
          <p:cNvSpPr>
            <a:spLocks noGrp="1"/>
          </p:cNvSpPr>
          <p:nvPr>
            <p:ph type="title"/>
          </p:nvPr>
        </p:nvSpPr>
        <p:spPr/>
        <p:txBody>
          <a:bodyPr/>
          <a:lstStyle/>
          <a:p>
            <a:r>
              <a:rPr lang="en-GB" dirty="0"/>
              <a:t>Communities for the Future</a:t>
            </a:r>
          </a:p>
        </p:txBody>
      </p:sp>
    </p:spTree>
    <p:extLst>
      <p:ext uri="{BB962C8B-B14F-4D97-AF65-F5344CB8AC3E}">
        <p14:creationId xmlns:p14="http://schemas.microsoft.com/office/powerpoint/2010/main" val="360812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4" y="648575"/>
            <a:ext cx="6314535" cy="505847"/>
          </a:xfrm>
        </p:spPr>
        <p:txBody>
          <a:bodyPr>
            <a:normAutofit fontScale="90000"/>
          </a:bodyPr>
          <a:lstStyle/>
          <a:p>
            <a:br>
              <a:rPr lang="en-GB" dirty="0"/>
            </a:br>
            <a:r>
              <a:rPr lang="en-GB" dirty="0"/>
              <a:t>Accelerating Opportunities within the Newhaven Enterprise Zone </a:t>
            </a:r>
            <a:br>
              <a:rPr lang="en-GB" dirty="0"/>
            </a:br>
            <a:endParaRPr lang="en-GB" dirty="0"/>
          </a:p>
        </p:txBody>
      </p:sp>
      <p:sp>
        <p:nvSpPr>
          <p:cNvPr id="7" name="TextBox 6">
            <a:extLst>
              <a:ext uri="{FF2B5EF4-FFF2-40B4-BE49-F238E27FC236}">
                <a16:creationId xmlns:a16="http://schemas.microsoft.com/office/drawing/2014/main" id="{87EF909A-4942-4D11-8D41-96B482645AA4}"/>
              </a:ext>
            </a:extLst>
          </p:cNvPr>
          <p:cNvSpPr txBox="1"/>
          <p:nvPr/>
        </p:nvSpPr>
        <p:spPr>
          <a:xfrm>
            <a:off x="421169" y="1882667"/>
            <a:ext cx="7394363" cy="4339650"/>
          </a:xfrm>
          <a:prstGeom prst="rect">
            <a:avLst/>
          </a:prstGeom>
          <a:noFill/>
        </p:spPr>
        <p:txBody>
          <a:bodyPr wrap="square" rtlCol="0">
            <a:spAutoFit/>
          </a:bodyPr>
          <a:lstStyle/>
          <a:p>
            <a:pPr marL="257175"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£115,00 SSF sought towards delivery of the project</a:t>
            </a:r>
          </a:p>
          <a:p>
            <a:pPr algn="l"/>
            <a:endParaRPr lang="en-GB" sz="1200" dirty="0">
              <a:solidFill>
                <a:schemeClr val="bg1"/>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Newhaven Enterprise Zone was launched in 2017.</a:t>
            </a:r>
          </a:p>
          <a:p>
            <a:pPr marL="257175" indent="-257175">
              <a:buFont typeface="Arial" panose="020B0604020202020204" pitchFamily="34" charset="0"/>
              <a:buChar char="•"/>
            </a:pPr>
            <a:endParaRPr lang="en-GB" sz="1200" dirty="0">
              <a:solidFill>
                <a:schemeClr val="bg1"/>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Project is seeking to deliver some quick wins to capitalise on the momentum created to date and to leverage the investment that the Enterprise Zone can generate.</a:t>
            </a:r>
          </a:p>
          <a:p>
            <a:r>
              <a:rPr lang="en-GB" sz="1200" dirty="0">
                <a:solidFill>
                  <a:srgbClr val="FF0000"/>
                </a:solidFill>
                <a:latin typeface="Calibri" panose="020F0502020204030204" pitchFamily="34" charset="0"/>
                <a:cs typeface="Calibri" panose="020F0502020204030204" pitchFamily="34" charset="0"/>
              </a:rPr>
              <a:t> </a:t>
            </a:r>
            <a:endParaRPr lang="en-GB" sz="1200" dirty="0">
              <a:solidFill>
                <a:schemeClr val="bg1"/>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Project will focus on Avis Way, which is a key industrial estate in the Newhaven Enterprise Zone and will work in three ways:</a:t>
            </a:r>
          </a:p>
          <a:p>
            <a:pPr marL="257175" indent="-257175">
              <a:buFont typeface="Arial" panose="020B0604020202020204" pitchFamily="34" charset="0"/>
              <a:buChar char="•"/>
            </a:pPr>
            <a:endParaRPr lang="en-GB" sz="1200" dirty="0">
              <a:solidFill>
                <a:schemeClr val="bg1"/>
              </a:solidFill>
              <a:latin typeface="Calibri" panose="020F0502020204030204" pitchFamily="34" charset="0"/>
              <a:cs typeface="Calibri" panose="020F0502020204030204" pitchFamily="34" charset="0"/>
            </a:endParaRPr>
          </a:p>
          <a:p>
            <a:pPr marL="714375" lvl="1"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Avis Way Estate Improvement Plan;</a:t>
            </a:r>
          </a:p>
          <a:p>
            <a:pPr marL="714375" lvl="1"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Avis Way Business Improvement District; and</a:t>
            </a:r>
          </a:p>
          <a:p>
            <a:pPr marL="714375" lvl="1" indent="-257175">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Marketing of the Newhaven Enterprise Zone.</a:t>
            </a:r>
          </a:p>
          <a:p>
            <a:pPr marL="714375" lvl="1" indent="-257175">
              <a:buFont typeface="Arial" panose="020B0604020202020204" pitchFamily="34" charset="0"/>
              <a:buChar char="•"/>
            </a:pPr>
            <a:endParaRPr lang="en-GB"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25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948428-A959-4A65-9DB0-20CDB222B0B8}"/>
              </a:ext>
            </a:extLst>
          </p:cNvPr>
          <p:cNvSpPr/>
          <p:nvPr/>
        </p:nvSpPr>
        <p:spPr>
          <a:xfrm>
            <a:off x="396686" y="2190822"/>
            <a:ext cx="4013167" cy="1186479"/>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b="1" kern="0" dirty="0">
                <a:solidFill>
                  <a:srgbClr val="000000"/>
                </a:solidFill>
                <a:latin typeface="Calibri" panose="020F0502020204030204" pitchFamily="34" charset="0"/>
                <a:ea typeface="ＭＳ Ｐゴシック"/>
                <a:cs typeface="Calibri" panose="020F0502020204030204" pitchFamily="34" charset="0"/>
              </a:rPr>
              <a:t>To improve the economic fabric of our coastal areas to encourage private sector investment, supply chain development and job growth that will benefit coastal and rural communities and the region.  </a:t>
            </a:r>
          </a:p>
          <a:p>
            <a:pPr defTabSz="685800" fontAlgn="base">
              <a:spcBef>
                <a:spcPct val="90000"/>
              </a:spcBef>
              <a:spcAft>
                <a:spcPct val="0"/>
              </a:spcAft>
            </a:pPr>
            <a:r>
              <a:rPr lang="en-US" sz="900" b="1" kern="0" dirty="0">
                <a:solidFill>
                  <a:srgbClr val="000000"/>
                </a:solidFill>
                <a:latin typeface="Calibri" panose="020F0502020204030204" pitchFamily="34" charset="0"/>
                <a:ea typeface="ＭＳ Ｐゴシック"/>
                <a:cs typeface="Calibri" panose="020F0502020204030204" pitchFamily="34" charset="0"/>
              </a:rPr>
              <a:t>Through a series of dedicated </a:t>
            </a:r>
            <a:r>
              <a:rPr lang="en-US" sz="900" b="1" kern="0" dirty="0">
                <a:solidFill>
                  <a:srgbClr val="393944"/>
                </a:solidFill>
                <a:latin typeface="Calibri" panose="020F0502020204030204" pitchFamily="34" charset="0"/>
                <a:ea typeface="ＭＳ Ｐゴシック"/>
                <a:cs typeface="Calibri" panose="020F0502020204030204" pitchFamily="34" charset="0"/>
              </a:rPr>
              <a:t>interventions, we will increase productivity through growth of the visitor economy and the creative, cultural and digital sector, capitalise on the clean energy potential </a:t>
            </a:r>
            <a:r>
              <a:rPr lang="en-US" sz="900" b="1" kern="0" dirty="0">
                <a:solidFill>
                  <a:srgbClr val="000000"/>
                </a:solidFill>
                <a:latin typeface="Calibri" panose="020F0502020204030204" pitchFamily="34" charset="0"/>
                <a:ea typeface="ＭＳ Ｐゴシック"/>
                <a:cs typeface="Calibri" panose="020F0502020204030204" pitchFamily="34" charset="0"/>
              </a:rPr>
              <a:t>of our coastline and establish a new maritime sector group to maximise these growth opportunities. </a:t>
            </a:r>
          </a:p>
        </p:txBody>
      </p:sp>
      <p:sp>
        <p:nvSpPr>
          <p:cNvPr id="13" name="TextBox 12">
            <a:extLst>
              <a:ext uri="{FF2B5EF4-FFF2-40B4-BE49-F238E27FC236}">
                <a16:creationId xmlns:a16="http://schemas.microsoft.com/office/drawing/2014/main" id="{F4BA3939-310F-477C-B031-88D9D8A6890F}"/>
              </a:ext>
            </a:extLst>
          </p:cNvPr>
          <p:cNvSpPr txBox="1"/>
          <p:nvPr/>
        </p:nvSpPr>
        <p:spPr>
          <a:xfrm>
            <a:off x="4572000" y="1845767"/>
            <a:ext cx="4240189" cy="2250616"/>
          </a:xfrm>
          <a:prstGeom prst="rect">
            <a:avLst/>
          </a:prstGeom>
          <a:noFill/>
        </p:spPr>
        <p:txBody>
          <a:bodyPr wrap="square" rtlCol="0">
            <a:spAutoFit/>
          </a:bodyPr>
          <a:lstStyle/>
          <a:p>
            <a:pPr defTabSz="342900"/>
            <a:r>
              <a:rPr lang="en-GB" sz="1500" b="1" dirty="0">
                <a:solidFill>
                  <a:srgbClr val="D42B3F"/>
                </a:solidFill>
                <a:latin typeface="Museo 300"/>
                <a:ea typeface="ＭＳ Ｐゴシック"/>
              </a:rPr>
              <a:t>Potential Activities</a:t>
            </a:r>
          </a:p>
          <a:p>
            <a:pPr defTabSz="342900"/>
            <a:endParaRPr lang="en-GB" sz="825" dirty="0">
              <a:solidFill>
                <a:srgbClr val="393944"/>
              </a:solidFill>
              <a:latin typeface="Open Sans"/>
              <a:ea typeface="ＭＳ Ｐゴシック"/>
            </a:endParaRPr>
          </a:p>
          <a:p>
            <a:pPr marL="214313" indent="-214313" defTabSz="342900">
              <a:buFont typeface="+mj-lt"/>
              <a:buAutoNum type="arabicPeriod"/>
              <a:defRPr/>
            </a:pPr>
            <a:r>
              <a:rPr lang="en-US" sz="900" b="1" dirty="0">
                <a:solidFill>
                  <a:srgbClr val="393944"/>
                </a:solidFill>
                <a:latin typeface="Open Sans"/>
                <a:ea typeface="ＭＳ Ｐゴシック"/>
                <a:cs typeface="Calibri" panose="020F0502020204030204" pitchFamily="34" charset="0"/>
              </a:rPr>
              <a:t>Facilitate the quick adoption of 5G/fibre technology, and explore new models for delivering digital infrastructure in hard to reach places</a:t>
            </a:r>
          </a:p>
          <a:p>
            <a:pPr marL="214313" indent="-214313" defTabSz="342900">
              <a:buFont typeface="+mj-lt"/>
              <a:buAutoNum type="arabicPeriod"/>
              <a:defRPr/>
            </a:pPr>
            <a:r>
              <a:rPr lang="en-GB" sz="900" dirty="0">
                <a:solidFill>
                  <a:srgbClr val="393944"/>
                </a:solidFill>
                <a:latin typeface="Open Sans"/>
                <a:ea typeface="ＭＳ Ｐゴシック"/>
                <a:cs typeface="Calibri" panose="020F0502020204030204" pitchFamily="34" charset="0"/>
              </a:rPr>
              <a:t>Support the implementation of the Tri-Lep South2East Local Energy Strategy and deliver initiatives that support sustainable energy to transition to a net zero carbon economy, </a:t>
            </a:r>
            <a:r>
              <a:rPr lang="en-GB" sz="900" b="1" dirty="0">
                <a:solidFill>
                  <a:srgbClr val="393944"/>
                </a:solidFill>
                <a:latin typeface="Open Sans"/>
                <a:ea typeface="ＭＳ Ｐゴシック"/>
                <a:cs typeface="Calibri" panose="020F0502020204030204" pitchFamily="34" charset="0"/>
              </a:rPr>
              <a:t>incl. alignment with the Offshore Wind Sector Deal</a:t>
            </a:r>
          </a:p>
          <a:p>
            <a:pPr marL="214313" indent="-214313" defTabSz="342900">
              <a:buFont typeface="+mj-lt"/>
              <a:buAutoNum type="arabicPeriod"/>
              <a:defRPr/>
            </a:pPr>
            <a:r>
              <a:rPr lang="en-US" sz="900" dirty="0">
                <a:solidFill>
                  <a:srgbClr val="393944"/>
                </a:solidFill>
                <a:latin typeface="Open Sans"/>
                <a:ea typeface="ＭＳ Ｐゴシック"/>
                <a:cs typeface="Calibri" panose="020F0502020204030204" pitchFamily="34" charset="0"/>
              </a:rPr>
              <a:t>Optimise the growth and development of Agri-tech, Agri-food and Forestry-tech sectors through effective clustering and R&amp;D</a:t>
            </a:r>
          </a:p>
          <a:p>
            <a:pPr marL="214313" indent="-214313" defTabSz="342900">
              <a:buFont typeface="+mj-lt"/>
              <a:buAutoNum type="arabicPeriod"/>
              <a:defRPr/>
            </a:pPr>
            <a:r>
              <a:rPr lang="en-US" sz="900" dirty="0">
                <a:solidFill>
                  <a:srgbClr val="393944"/>
                </a:solidFill>
                <a:latin typeface="Open Sans"/>
                <a:ea typeface="ＭＳ Ｐゴシック"/>
                <a:cs typeface="Calibri" panose="020F0502020204030204" pitchFamily="34" charset="0"/>
              </a:rPr>
              <a:t>Develop the Visitor Economy, </a:t>
            </a:r>
            <a:r>
              <a:rPr lang="en-GB" sz="900" dirty="0">
                <a:solidFill>
                  <a:srgbClr val="393944"/>
                </a:solidFill>
                <a:latin typeface="Open Sans"/>
                <a:ea typeface="ＭＳ Ｐゴシック"/>
                <a:cs typeface="Calibri" panose="020F0502020204030204" pitchFamily="34" charset="0"/>
              </a:rPr>
              <a:t>ensuring culture is embedded in its growth potential</a:t>
            </a:r>
            <a:r>
              <a:rPr lang="en-US" sz="900" dirty="0">
                <a:solidFill>
                  <a:srgbClr val="393944"/>
                </a:solidFill>
                <a:latin typeface="Open Sans"/>
                <a:ea typeface="ＭＳ Ｐゴシック"/>
                <a:cs typeface="Calibri" panose="020F0502020204030204" pitchFamily="34" charset="0"/>
              </a:rPr>
              <a:t> and </a:t>
            </a:r>
            <a:r>
              <a:rPr lang="en-US" sz="900" b="1" dirty="0">
                <a:solidFill>
                  <a:srgbClr val="393944"/>
                </a:solidFill>
                <a:latin typeface="Open Sans"/>
                <a:ea typeface="ＭＳ Ｐゴシック"/>
                <a:cs typeface="Calibri" panose="020F0502020204030204" pitchFamily="34" charset="0"/>
              </a:rPr>
              <a:t>incl. alignment to the Tourism Sector Deal/Tourism Zone</a:t>
            </a:r>
          </a:p>
          <a:p>
            <a:pPr marL="214313" indent="-214313" defTabSz="342900">
              <a:buFont typeface="+mj-lt"/>
              <a:buAutoNum type="arabicPeriod"/>
              <a:defRPr/>
            </a:pPr>
            <a:r>
              <a:rPr lang="en-GB" sz="900" dirty="0">
                <a:solidFill>
                  <a:srgbClr val="393944"/>
                </a:solidFill>
                <a:latin typeface="Open Sans"/>
                <a:ea typeface="ＭＳ Ｐゴシック"/>
                <a:cs typeface="Calibri" panose="020F0502020204030204" pitchFamily="34" charset="0"/>
              </a:rPr>
              <a:t>Create a maritime cluster group, supported by Maritime UK, to further develop the role of our Ports as catalysts of trade and enterprise and expand the marine supply chain.</a:t>
            </a:r>
          </a:p>
        </p:txBody>
      </p:sp>
      <p:sp>
        <p:nvSpPr>
          <p:cNvPr id="15" name="Rectangle 14">
            <a:extLst>
              <a:ext uri="{FF2B5EF4-FFF2-40B4-BE49-F238E27FC236}">
                <a16:creationId xmlns:a16="http://schemas.microsoft.com/office/drawing/2014/main" id="{A7EAAA6D-2F6E-4247-8105-B97A6809315C}"/>
              </a:ext>
            </a:extLst>
          </p:cNvPr>
          <p:cNvSpPr/>
          <p:nvPr/>
        </p:nvSpPr>
        <p:spPr>
          <a:xfrm>
            <a:off x="396370" y="3756895"/>
            <a:ext cx="4013483" cy="2280624"/>
          </a:xfrm>
          <a:prstGeom prst="rect">
            <a:avLst/>
          </a:prstGeom>
          <a:solidFill>
            <a:schemeClr val="bg1">
              <a:lumMod val="20000"/>
              <a:lumOff val="80000"/>
            </a:schemeClr>
          </a:solidFill>
        </p:spPr>
        <p:txBody>
          <a:bodyPr wrap="square">
            <a:spAutoFit/>
          </a:bodyPr>
          <a:lstStyle/>
          <a:p>
            <a:pPr defTabSz="685800" fontAlgn="base">
              <a:spcBef>
                <a:spcPct val="90000"/>
              </a:spcBef>
              <a:spcAft>
                <a:spcPct val="0"/>
              </a:spcAft>
            </a:pPr>
            <a:r>
              <a:rPr lang="en-US" sz="900" kern="0" dirty="0">
                <a:solidFill>
                  <a:srgbClr val="393944"/>
                </a:solidFill>
                <a:latin typeface="Calibri" panose="020F0502020204030204" pitchFamily="34" charset="0"/>
                <a:ea typeface="ＭＳ Ｐゴシック"/>
                <a:cs typeface="Calibri" panose="020F0502020204030204" pitchFamily="34" charset="0"/>
              </a:rPr>
              <a:t>Our coastal communities posses unique economic opportunities to not only benefit these communities but the region as a whole. But they are also 8% less productive than the rest of the region and face particular challenges to growth and prosperity, not least of which an ageing population. </a:t>
            </a:r>
          </a:p>
          <a:p>
            <a:pPr defTabSz="685800" fontAlgn="base">
              <a:spcBef>
                <a:spcPct val="90000"/>
              </a:spcBef>
              <a:spcAft>
                <a:spcPct val="0"/>
              </a:spcAft>
            </a:pPr>
            <a:r>
              <a:rPr lang="en-US" sz="900" kern="0" dirty="0">
                <a:solidFill>
                  <a:srgbClr val="393944"/>
                </a:solidFill>
                <a:latin typeface="Calibri" panose="020F0502020204030204" pitchFamily="34" charset="0"/>
                <a:ea typeface="ＭＳ Ｐゴシック"/>
                <a:cs typeface="Calibri" panose="020F0502020204030204" pitchFamily="34" charset="0"/>
              </a:rPr>
              <a:t>Building on the Coastal Economic Prospectus we need to diversify the economic base of our coastal areas and enhance their contribution to economic prosperity through increasing the productivity of ‘traditional’ sectors e.g. tourism and agriculture, and growing those sectors </a:t>
            </a:r>
            <a:r>
              <a:rPr lang="en-US" sz="900" kern="0" dirty="0">
                <a:solidFill>
                  <a:srgbClr val="000000"/>
                </a:solidFill>
                <a:latin typeface="Calibri" panose="020F0502020204030204" pitchFamily="34" charset="0"/>
                <a:ea typeface="ＭＳ Ｐゴシック"/>
                <a:cs typeface="Calibri" panose="020F0502020204030204" pitchFamily="34" charset="0"/>
              </a:rPr>
              <a:t>that offer potential for higher value activity e.g. energy, agri-tech, maritime.</a:t>
            </a:r>
          </a:p>
          <a:p>
            <a:pPr defTabSz="685800" fontAlgn="base">
              <a:spcBef>
                <a:spcPct val="90000"/>
              </a:spcBef>
              <a:spcAft>
                <a:spcPct val="0"/>
              </a:spcAft>
            </a:pPr>
            <a:r>
              <a:rPr lang="en-US" sz="900" kern="0" dirty="0">
                <a:solidFill>
                  <a:srgbClr val="000000"/>
                </a:solidFill>
                <a:latin typeface="Calibri" panose="020F0502020204030204" pitchFamily="34" charset="0"/>
                <a:ea typeface="ＭＳ Ｐゴシック"/>
                <a:cs typeface="Calibri" panose="020F0502020204030204" pitchFamily="34" charset="0"/>
              </a:rPr>
              <a:t>In a world of climate concern, our array of natural resources and assets, most prevalent in our coastal and rural communities, can act as a driver for clean growth initiatives and productivity improvements, for instance through resource efficiency, spearheaded by SELEP’s existing strengths in nuclear and offshore wind energy.</a:t>
            </a:r>
          </a:p>
        </p:txBody>
      </p:sp>
      <p:sp>
        <p:nvSpPr>
          <p:cNvPr id="17" name="TextBox 16">
            <a:extLst>
              <a:ext uri="{FF2B5EF4-FFF2-40B4-BE49-F238E27FC236}">
                <a16:creationId xmlns:a16="http://schemas.microsoft.com/office/drawing/2014/main" id="{0A0EC3E9-A9D4-4BF2-9790-4F7DDBD42242}"/>
              </a:ext>
            </a:extLst>
          </p:cNvPr>
          <p:cNvSpPr txBox="1"/>
          <p:nvPr/>
        </p:nvSpPr>
        <p:spPr>
          <a:xfrm>
            <a:off x="4596151" y="3973877"/>
            <a:ext cx="4191886" cy="1846659"/>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Productivity Outcomes</a:t>
            </a:r>
            <a:br>
              <a:rPr lang="en-GB" sz="1350" dirty="0">
                <a:solidFill>
                  <a:srgbClr val="EA5B0C"/>
                </a:solidFill>
                <a:latin typeface="Open Sans"/>
                <a:ea typeface="ＭＳ Ｐゴシック"/>
              </a:rPr>
            </a:br>
            <a:endParaRPr lang="en-GB" sz="900" dirty="0">
              <a:solidFill>
                <a:srgbClr val="FF0000"/>
              </a:solidFill>
              <a:latin typeface="Open Sans"/>
              <a:ea typeface="ＭＳ Ｐゴシック"/>
            </a:endParaRP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Increased productivity of businesses in coastal and rural areas of SELEP, to at least match SELEP wide average (i.e. close current 8% productivity gap)</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Increased commercialisation and growth of innovative sectors including creative, cultural and tourism, and low carbon technology</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Increased protection of natural resources and assets</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These clusters generate a diverse mix of employment opportunities that are taken up by a local, upskilled workforce</a:t>
            </a:r>
          </a:p>
          <a:p>
            <a:pPr marL="214313" indent="-214313" defTabSz="342900">
              <a:buFont typeface="Arial" panose="020B0604020202020204" pitchFamily="34" charset="0"/>
              <a:buChar char="•"/>
              <a:defRPr/>
            </a:pPr>
            <a:r>
              <a:rPr lang="en-GB" sz="900" dirty="0">
                <a:solidFill>
                  <a:srgbClr val="393944"/>
                </a:solidFill>
                <a:latin typeface="Open Sans"/>
                <a:ea typeface="ＭＳ Ｐゴシック"/>
              </a:rPr>
              <a:t>Coastal and rural communities benefit from the latest digital infrastructure to drive forward business growth and access to education/training</a:t>
            </a:r>
          </a:p>
          <a:p>
            <a:pPr marL="214313" indent="-214313" defTabSz="342900">
              <a:buFont typeface="Arial" panose="020B0604020202020204" pitchFamily="34" charset="0"/>
              <a:buChar char="•"/>
            </a:pPr>
            <a:endParaRPr lang="en-GB" sz="900" dirty="0">
              <a:solidFill>
                <a:srgbClr val="F6F6F6"/>
              </a:solidFill>
              <a:latin typeface="Open Sans"/>
              <a:ea typeface="ＭＳ Ｐゴシック"/>
            </a:endParaRPr>
          </a:p>
        </p:txBody>
      </p:sp>
      <p:sp>
        <p:nvSpPr>
          <p:cNvPr id="10" name="TextBox 9">
            <a:extLst>
              <a:ext uri="{FF2B5EF4-FFF2-40B4-BE49-F238E27FC236}">
                <a16:creationId xmlns:a16="http://schemas.microsoft.com/office/drawing/2014/main" id="{465504FB-6410-4F37-A764-31FFDABC1438}"/>
              </a:ext>
            </a:extLst>
          </p:cNvPr>
          <p:cNvSpPr txBox="1"/>
          <p:nvPr/>
        </p:nvSpPr>
        <p:spPr>
          <a:xfrm>
            <a:off x="331812" y="1866438"/>
            <a:ext cx="3021688" cy="323165"/>
          </a:xfrm>
          <a:prstGeom prst="rect">
            <a:avLst/>
          </a:prstGeom>
          <a:noFill/>
        </p:spPr>
        <p:txBody>
          <a:bodyPr wrap="square" rtlCol="0">
            <a:spAutoFit/>
          </a:bodyPr>
          <a:lstStyle/>
          <a:p>
            <a:pPr defTabSz="342900"/>
            <a:r>
              <a:rPr lang="en-GB" sz="1500" b="1" dirty="0">
                <a:solidFill>
                  <a:srgbClr val="EA5B0C"/>
                </a:solidFill>
                <a:latin typeface="Museo 300"/>
                <a:ea typeface="ＭＳ Ｐゴシック"/>
              </a:rPr>
              <a:t>Ambition</a:t>
            </a:r>
            <a:endParaRPr lang="en-GB" sz="1500" b="1" dirty="0">
              <a:solidFill>
                <a:srgbClr val="FF0000"/>
              </a:solidFill>
              <a:latin typeface="Museo 300"/>
              <a:ea typeface="ＭＳ Ｐゴシック"/>
            </a:endParaRPr>
          </a:p>
        </p:txBody>
      </p:sp>
      <p:sp>
        <p:nvSpPr>
          <p:cNvPr id="11" name="TextBox 10">
            <a:extLst>
              <a:ext uri="{FF2B5EF4-FFF2-40B4-BE49-F238E27FC236}">
                <a16:creationId xmlns:a16="http://schemas.microsoft.com/office/drawing/2014/main" id="{54696379-3A68-4AC5-A91E-4221193303F1}"/>
              </a:ext>
            </a:extLst>
          </p:cNvPr>
          <p:cNvSpPr txBox="1"/>
          <p:nvPr/>
        </p:nvSpPr>
        <p:spPr>
          <a:xfrm>
            <a:off x="331812" y="3450123"/>
            <a:ext cx="3374026" cy="323165"/>
          </a:xfrm>
          <a:prstGeom prst="rect">
            <a:avLst/>
          </a:prstGeom>
          <a:noFill/>
        </p:spPr>
        <p:txBody>
          <a:bodyPr wrap="square" rtlCol="0">
            <a:spAutoFit/>
          </a:bodyPr>
          <a:lstStyle/>
          <a:p>
            <a:pPr defTabSz="342900"/>
            <a:r>
              <a:rPr lang="en-US" sz="1500" b="1" dirty="0">
                <a:solidFill>
                  <a:srgbClr val="44BCCD"/>
                </a:solidFill>
                <a:latin typeface="Museo 300"/>
                <a:ea typeface="ＭＳ Ｐゴシック"/>
              </a:rPr>
              <a:t>Why</a:t>
            </a:r>
            <a:endParaRPr lang="en-US" sz="900" b="1" dirty="0">
              <a:solidFill>
                <a:srgbClr val="FF0000"/>
              </a:solidFill>
              <a:latin typeface="Museo 300"/>
              <a:ea typeface="ＭＳ Ｐゴシック"/>
            </a:endParaRPr>
          </a:p>
        </p:txBody>
      </p:sp>
      <p:sp>
        <p:nvSpPr>
          <p:cNvPr id="14" name="Title 3">
            <a:extLst>
              <a:ext uri="{FF2B5EF4-FFF2-40B4-BE49-F238E27FC236}">
                <a16:creationId xmlns:a16="http://schemas.microsoft.com/office/drawing/2014/main" id="{D1AA82F2-3415-4C98-9B59-42BDD7596B5D}"/>
              </a:ext>
            </a:extLst>
          </p:cNvPr>
          <p:cNvSpPr>
            <a:spLocks noGrp="1"/>
          </p:cNvSpPr>
          <p:nvPr>
            <p:ph type="title"/>
          </p:nvPr>
        </p:nvSpPr>
        <p:spPr>
          <a:xfrm>
            <a:off x="2830919" y="1276436"/>
            <a:ext cx="5684432" cy="505847"/>
          </a:xfrm>
        </p:spPr>
        <p:txBody>
          <a:bodyPr/>
          <a:lstStyle/>
          <a:p>
            <a:r>
              <a:rPr lang="en-GB" dirty="0"/>
              <a:t>Coastal Catalyst</a:t>
            </a:r>
          </a:p>
        </p:txBody>
      </p:sp>
    </p:spTree>
    <p:extLst>
      <p:ext uri="{BB962C8B-B14F-4D97-AF65-F5344CB8AC3E}">
        <p14:creationId xmlns:p14="http://schemas.microsoft.com/office/powerpoint/2010/main" val="160736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6C2C5F-0BCE-431B-8AD4-855F46C519C7}"/>
              </a:ext>
            </a:extLst>
          </p:cNvPr>
          <p:cNvSpPr>
            <a:spLocks noGrp="1"/>
          </p:cNvSpPr>
          <p:nvPr>
            <p:ph type="body" sz="quarter" idx="14"/>
          </p:nvPr>
        </p:nvSpPr>
        <p:spPr>
          <a:xfrm>
            <a:off x="201167" y="2440142"/>
            <a:ext cx="6163057" cy="3663269"/>
          </a:xfrm>
        </p:spPr>
        <p:txBody>
          <a:bodyPr>
            <a:normAutofit fontScale="25000" lnSpcReduction="20000"/>
          </a:bodyPr>
          <a:lstStyle/>
          <a:p>
            <a:r>
              <a:rPr lang="en-GB" sz="5400" dirty="0">
                <a:solidFill>
                  <a:schemeClr val="bg1"/>
                </a:solidFill>
                <a:latin typeface="Calibri" panose="020F0502020204030204" pitchFamily="34" charset="0"/>
                <a:cs typeface="Calibri" panose="020F0502020204030204" pitchFamily="34" charset="0"/>
              </a:rPr>
              <a:t>As part of delivering the SELEP Skills Strategy, the Skills Advisory Panel is working to agree the skills activities that support delivery of the LIS strategic opportunities.</a:t>
            </a:r>
            <a:br>
              <a:rPr lang="en-GB" sz="3600" dirty="0">
                <a:solidFill>
                  <a:schemeClr val="bg1"/>
                </a:solidFill>
                <a:latin typeface="+mj-lt"/>
              </a:rPr>
            </a:br>
            <a:endParaRPr lang="en-GB" sz="3600" dirty="0">
              <a:solidFill>
                <a:schemeClr val="bg1"/>
              </a:solidFill>
              <a:latin typeface="+mj-lt"/>
            </a:endParaRPr>
          </a:p>
          <a:p>
            <a:pPr marL="135731" indent="-135731">
              <a:spcBef>
                <a:spcPts val="450"/>
              </a:spcBef>
              <a:buFont typeface="Arial" panose="020B0604020202020204" pitchFamily="34" charset="0"/>
              <a:buChar char="•"/>
            </a:pPr>
            <a:r>
              <a:rPr lang="en-GB" sz="3600" dirty="0">
                <a:solidFill>
                  <a:schemeClr val="bg1"/>
                </a:solidFill>
                <a:latin typeface="+mj-lt"/>
              </a:rPr>
              <a:t>Develop industry specific ‘unit size’ training for SMEs to enhance skills for technology adoption and productivity processes</a:t>
            </a:r>
          </a:p>
          <a:p>
            <a:pPr marL="135731" indent="-135731">
              <a:buFont typeface="Arial" panose="020B0604020202020204" pitchFamily="34" charset="0"/>
              <a:buChar char="•"/>
            </a:pPr>
            <a:r>
              <a:rPr lang="en-GB" sz="3600" dirty="0">
                <a:solidFill>
                  <a:schemeClr val="bg1"/>
                </a:solidFill>
                <a:latin typeface="+mj-lt"/>
              </a:rPr>
              <a:t>Provide coaching/mentoring to SME leaders to help their approach to sustainable growth, staff development and inward investment</a:t>
            </a:r>
          </a:p>
          <a:p>
            <a:pPr marL="135731" indent="-135731">
              <a:buFont typeface="Arial" panose="020B0604020202020204" pitchFamily="34" charset="0"/>
              <a:buChar char="•"/>
            </a:pPr>
            <a:r>
              <a:rPr lang="en-GB" sz="3600" dirty="0">
                <a:solidFill>
                  <a:schemeClr val="bg1"/>
                </a:solidFill>
                <a:latin typeface="+mj-lt"/>
              </a:rPr>
              <a:t>Provide information and guidance for employers to increase awareness of where to go and receive a clear and consistent message about apprenticeship and skills development opportunities (linked to wider business support)</a:t>
            </a:r>
          </a:p>
          <a:p>
            <a:pPr marL="135731" indent="-135731">
              <a:buFont typeface="Arial" panose="020B0604020202020204" pitchFamily="34" charset="0"/>
              <a:buChar char="•"/>
            </a:pPr>
            <a:r>
              <a:rPr lang="en-GB" sz="3600" dirty="0">
                <a:solidFill>
                  <a:schemeClr val="bg1"/>
                </a:solidFill>
                <a:latin typeface="+mj-lt"/>
              </a:rPr>
              <a:t>Introduce an Attraction Strategy for talent development to inform and excite people about careers in the Creative industries </a:t>
            </a:r>
          </a:p>
          <a:p>
            <a:pPr marL="135731" indent="-135731">
              <a:buFont typeface="Arial" panose="020B0604020202020204" pitchFamily="34" charset="0"/>
              <a:buChar char="•"/>
            </a:pPr>
            <a:r>
              <a:rPr lang="en-GB" sz="3600" dirty="0">
                <a:solidFill>
                  <a:schemeClr val="bg1"/>
                </a:solidFill>
                <a:latin typeface="+mj-lt"/>
              </a:rPr>
              <a:t>Work with digital &amp; skills providers to understand future plans and requirements for skills and labour </a:t>
            </a:r>
          </a:p>
          <a:p>
            <a:endParaRPr lang="en-GB" sz="3600" dirty="0">
              <a:solidFill>
                <a:schemeClr val="bg1"/>
              </a:solidFill>
              <a:latin typeface="+mj-lt"/>
            </a:endParaRPr>
          </a:p>
          <a:p>
            <a:endParaRPr lang="en-GB" sz="2400" dirty="0">
              <a:solidFill>
                <a:schemeClr val="bg1"/>
              </a:solidFill>
              <a:latin typeface="+mj-lt"/>
            </a:endParaRPr>
          </a:p>
          <a:p>
            <a:pPr marL="135731" indent="-135731">
              <a:buFont typeface="Arial" panose="020B0604020202020204" pitchFamily="34" charset="0"/>
              <a:buChar char="•"/>
            </a:pPr>
            <a:r>
              <a:rPr lang="en-GB" sz="3600" dirty="0">
                <a:solidFill>
                  <a:schemeClr val="bg1"/>
                </a:solidFill>
                <a:latin typeface="+mj-lt"/>
              </a:rPr>
              <a:t>Through a major projects group determine strategic workforce needs and agreeing solutions to resourcing and skills gaps</a:t>
            </a:r>
          </a:p>
          <a:p>
            <a:pPr marL="135731" indent="-135731">
              <a:buFont typeface="Arial" panose="020B0604020202020204" pitchFamily="34" charset="0"/>
              <a:buChar char="•"/>
            </a:pPr>
            <a:r>
              <a:rPr lang="en-GB" sz="3600" dirty="0">
                <a:solidFill>
                  <a:schemeClr val="bg1"/>
                </a:solidFill>
                <a:latin typeface="+mj-lt"/>
              </a:rPr>
              <a:t>Support more SME developers to enter the market through how apprenticeships could be better incorporated into resource planning</a:t>
            </a:r>
          </a:p>
          <a:p>
            <a:pPr marL="135731" indent="-135731">
              <a:buFont typeface="Arial" panose="020B0604020202020204" pitchFamily="34" charset="0"/>
              <a:buChar char="•"/>
            </a:pPr>
            <a:r>
              <a:rPr lang="en-GB" sz="3600" dirty="0">
                <a:solidFill>
                  <a:schemeClr val="bg1"/>
                </a:solidFill>
                <a:latin typeface="+mj-lt"/>
              </a:rPr>
              <a:t>Work with developers and supply chain in developing skills provision for modern methods of construction and other innovative approaches </a:t>
            </a:r>
          </a:p>
          <a:p>
            <a:endParaRPr lang="en-GB" sz="3600" dirty="0">
              <a:solidFill>
                <a:schemeClr val="bg1"/>
              </a:solidFill>
              <a:latin typeface="+mj-lt"/>
            </a:endParaRPr>
          </a:p>
          <a:p>
            <a:endParaRPr lang="en-GB" sz="3600" dirty="0">
              <a:solidFill>
                <a:schemeClr val="bg1"/>
              </a:solidFill>
              <a:latin typeface="+mj-lt"/>
            </a:endParaRPr>
          </a:p>
          <a:p>
            <a:pPr marL="135731" indent="-135731">
              <a:buFont typeface="Arial" panose="020B0604020202020204" pitchFamily="34" charset="0"/>
              <a:buChar char="•"/>
            </a:pPr>
            <a:r>
              <a:rPr lang="en-GB" sz="3600" dirty="0">
                <a:solidFill>
                  <a:schemeClr val="bg1"/>
                </a:solidFill>
                <a:latin typeface="+mj-lt"/>
              </a:rPr>
              <a:t>Support tourism based businesses to provide apprenticeships and to engage in T-levels to boost sector skills</a:t>
            </a:r>
          </a:p>
          <a:p>
            <a:pPr marL="135731" indent="-135731">
              <a:buFont typeface="Arial" panose="020B0604020202020204" pitchFamily="34" charset="0"/>
              <a:buChar char="•"/>
            </a:pPr>
            <a:r>
              <a:rPr lang="en-GB" sz="3600" dirty="0">
                <a:solidFill>
                  <a:schemeClr val="bg1"/>
                </a:solidFill>
                <a:latin typeface="+mj-lt"/>
              </a:rPr>
              <a:t>Support the Maritime cluster to understand labour and skills need identification</a:t>
            </a:r>
          </a:p>
          <a:p>
            <a:pPr marL="135731" indent="-135731">
              <a:buFont typeface="Arial" panose="020B0604020202020204" pitchFamily="34" charset="0"/>
              <a:buChar char="•"/>
            </a:pPr>
            <a:r>
              <a:rPr lang="en-GB" sz="3600" dirty="0">
                <a:solidFill>
                  <a:schemeClr val="bg1"/>
                </a:solidFill>
                <a:latin typeface="+mj-lt"/>
              </a:rPr>
              <a:t>Identify (through SAP and Clean Growth working group) labour and skills needs and any related activities</a:t>
            </a:r>
          </a:p>
          <a:p>
            <a:pPr marL="135731" indent="-135731">
              <a:buFont typeface="Arial" panose="020B0604020202020204" pitchFamily="34" charset="0"/>
              <a:buChar char="•"/>
            </a:pPr>
            <a:r>
              <a:rPr lang="en-GB" sz="3600" dirty="0">
                <a:solidFill>
                  <a:schemeClr val="bg1"/>
                </a:solidFill>
                <a:latin typeface="+mj-lt"/>
              </a:rPr>
              <a:t>Support SME’s in accessing apprenticeship provision, with commitment to greater focus on reaching those in coastal and rural communities</a:t>
            </a:r>
          </a:p>
          <a:p>
            <a:endParaRPr lang="en-GB" sz="2550" dirty="0">
              <a:solidFill>
                <a:schemeClr val="bg1"/>
              </a:solidFill>
              <a:latin typeface="+mj-lt"/>
            </a:endParaRPr>
          </a:p>
          <a:p>
            <a:endParaRPr lang="en-GB" sz="1875" dirty="0">
              <a:latin typeface="+mj-lt"/>
            </a:endParaRPr>
          </a:p>
        </p:txBody>
      </p:sp>
      <p:sp>
        <p:nvSpPr>
          <p:cNvPr id="7" name="TextBox 6">
            <a:extLst>
              <a:ext uri="{FF2B5EF4-FFF2-40B4-BE49-F238E27FC236}">
                <a16:creationId xmlns:a16="http://schemas.microsoft.com/office/drawing/2014/main" id="{1ED37D71-F658-4F45-B347-F2445E33E1E1}"/>
              </a:ext>
            </a:extLst>
          </p:cNvPr>
          <p:cNvSpPr txBox="1"/>
          <p:nvPr/>
        </p:nvSpPr>
        <p:spPr>
          <a:xfrm>
            <a:off x="7011162" y="3196853"/>
            <a:ext cx="2132838" cy="300082"/>
          </a:xfrm>
          <a:prstGeom prst="rect">
            <a:avLst/>
          </a:prstGeom>
          <a:noFill/>
        </p:spPr>
        <p:txBody>
          <a:bodyPr wrap="square" rtlCol="0">
            <a:spAutoFit/>
          </a:bodyPr>
          <a:lstStyle/>
          <a:p>
            <a:pPr defTabSz="342900"/>
            <a:r>
              <a:rPr lang="en-GB" sz="1350" b="1" dirty="0">
                <a:solidFill>
                  <a:srgbClr val="EA5B0C"/>
                </a:solidFill>
                <a:latin typeface="Open Sans"/>
                <a:ea typeface="ＭＳ Ｐゴシック"/>
              </a:rPr>
              <a:t>UK’s Global Gateway</a:t>
            </a:r>
          </a:p>
        </p:txBody>
      </p:sp>
      <p:sp>
        <p:nvSpPr>
          <p:cNvPr id="8" name="TextBox 7">
            <a:extLst>
              <a:ext uri="{FF2B5EF4-FFF2-40B4-BE49-F238E27FC236}">
                <a16:creationId xmlns:a16="http://schemas.microsoft.com/office/drawing/2014/main" id="{48FDA7C0-A34F-4942-9488-CA31BD674749}"/>
              </a:ext>
            </a:extLst>
          </p:cNvPr>
          <p:cNvSpPr txBox="1"/>
          <p:nvPr/>
        </p:nvSpPr>
        <p:spPr>
          <a:xfrm>
            <a:off x="7011162" y="4093539"/>
            <a:ext cx="2132838" cy="507831"/>
          </a:xfrm>
          <a:prstGeom prst="rect">
            <a:avLst/>
          </a:prstGeom>
          <a:noFill/>
        </p:spPr>
        <p:txBody>
          <a:bodyPr wrap="square" rtlCol="0">
            <a:spAutoFit/>
          </a:bodyPr>
          <a:lstStyle/>
          <a:p>
            <a:pPr defTabSz="342900"/>
            <a:r>
              <a:rPr lang="en-GB" sz="1350" b="1" dirty="0">
                <a:solidFill>
                  <a:srgbClr val="EA5B0C"/>
                </a:solidFill>
                <a:latin typeface="Open Sans"/>
                <a:ea typeface="ＭＳ Ｐゴシック"/>
              </a:rPr>
              <a:t>Communities for the Future</a:t>
            </a:r>
          </a:p>
        </p:txBody>
      </p:sp>
      <p:sp>
        <p:nvSpPr>
          <p:cNvPr id="9" name="TextBox 8">
            <a:extLst>
              <a:ext uri="{FF2B5EF4-FFF2-40B4-BE49-F238E27FC236}">
                <a16:creationId xmlns:a16="http://schemas.microsoft.com/office/drawing/2014/main" id="{A264B92D-BE80-466C-A1B7-A23EA24B1EAD}"/>
              </a:ext>
            </a:extLst>
          </p:cNvPr>
          <p:cNvSpPr txBox="1"/>
          <p:nvPr/>
        </p:nvSpPr>
        <p:spPr>
          <a:xfrm>
            <a:off x="7024878" y="5128724"/>
            <a:ext cx="2132838" cy="300082"/>
          </a:xfrm>
          <a:prstGeom prst="rect">
            <a:avLst/>
          </a:prstGeom>
          <a:noFill/>
        </p:spPr>
        <p:txBody>
          <a:bodyPr wrap="square" rtlCol="0">
            <a:spAutoFit/>
          </a:bodyPr>
          <a:lstStyle/>
          <a:p>
            <a:pPr defTabSz="342900"/>
            <a:r>
              <a:rPr lang="en-GB" sz="1350" b="1" dirty="0">
                <a:solidFill>
                  <a:srgbClr val="EA5B0C"/>
                </a:solidFill>
                <a:latin typeface="Open Sans"/>
                <a:ea typeface="ＭＳ Ｐゴシック"/>
              </a:rPr>
              <a:t>Coastal Catalyst</a:t>
            </a:r>
          </a:p>
        </p:txBody>
      </p:sp>
      <p:sp>
        <p:nvSpPr>
          <p:cNvPr id="10" name="Arrow: Right 9">
            <a:extLst>
              <a:ext uri="{FF2B5EF4-FFF2-40B4-BE49-F238E27FC236}">
                <a16:creationId xmlns:a16="http://schemas.microsoft.com/office/drawing/2014/main" id="{42F83EAA-23D2-451D-8059-D6470E963DD0}"/>
              </a:ext>
            </a:extLst>
          </p:cNvPr>
          <p:cNvSpPr/>
          <p:nvPr/>
        </p:nvSpPr>
        <p:spPr>
          <a:xfrm>
            <a:off x="6479667" y="3014170"/>
            <a:ext cx="429768" cy="642366"/>
          </a:xfrm>
          <a:prstGeom prst="right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1" name="Arrow: Right 10">
            <a:extLst>
              <a:ext uri="{FF2B5EF4-FFF2-40B4-BE49-F238E27FC236}">
                <a16:creationId xmlns:a16="http://schemas.microsoft.com/office/drawing/2014/main" id="{789C6D34-4EE9-46FA-B5DC-5F7A1AD08ABE}"/>
              </a:ext>
            </a:extLst>
          </p:cNvPr>
          <p:cNvSpPr/>
          <p:nvPr/>
        </p:nvSpPr>
        <p:spPr>
          <a:xfrm>
            <a:off x="6479667" y="4996368"/>
            <a:ext cx="429768" cy="642366"/>
          </a:xfrm>
          <a:prstGeom prst="right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12" name="Arrow: Right 11">
            <a:extLst>
              <a:ext uri="{FF2B5EF4-FFF2-40B4-BE49-F238E27FC236}">
                <a16:creationId xmlns:a16="http://schemas.microsoft.com/office/drawing/2014/main" id="{DF852954-F3AF-4060-982F-6A2C0CE89999}"/>
              </a:ext>
            </a:extLst>
          </p:cNvPr>
          <p:cNvSpPr/>
          <p:nvPr/>
        </p:nvSpPr>
        <p:spPr>
          <a:xfrm>
            <a:off x="6479667" y="4017269"/>
            <a:ext cx="429768" cy="642366"/>
          </a:xfrm>
          <a:prstGeom prst="right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dirty="0">
              <a:solidFill>
                <a:srgbClr val="F6F6F6"/>
              </a:solidFill>
              <a:latin typeface="Open Sans"/>
              <a:ea typeface="ＭＳ Ｐゴシック"/>
            </a:endParaRPr>
          </a:p>
        </p:txBody>
      </p:sp>
      <p:sp>
        <p:nvSpPr>
          <p:cNvPr id="6" name="Title 5">
            <a:extLst>
              <a:ext uri="{FF2B5EF4-FFF2-40B4-BE49-F238E27FC236}">
                <a16:creationId xmlns:a16="http://schemas.microsoft.com/office/drawing/2014/main" id="{FB250D90-E461-400D-BBD8-60F535BA3771}"/>
              </a:ext>
            </a:extLst>
          </p:cNvPr>
          <p:cNvSpPr>
            <a:spLocks noGrp="1"/>
          </p:cNvSpPr>
          <p:nvPr>
            <p:ph type="title"/>
          </p:nvPr>
        </p:nvSpPr>
        <p:spPr>
          <a:xfrm>
            <a:off x="2576648" y="1276436"/>
            <a:ext cx="5938703" cy="505847"/>
          </a:xfrm>
        </p:spPr>
        <p:txBody>
          <a:bodyPr>
            <a:normAutofit fontScale="90000"/>
          </a:bodyPr>
          <a:lstStyle/>
          <a:p>
            <a:r>
              <a:rPr lang="en-US" dirty="0"/>
              <a:t>Skills as an enabler of productivity &amp; growth</a:t>
            </a:r>
            <a:endParaRPr lang="en-GB" dirty="0"/>
          </a:p>
        </p:txBody>
      </p:sp>
    </p:spTree>
    <p:extLst>
      <p:ext uri="{BB962C8B-B14F-4D97-AF65-F5344CB8AC3E}">
        <p14:creationId xmlns:p14="http://schemas.microsoft.com/office/powerpoint/2010/main" val="196066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707" y="1147029"/>
            <a:ext cx="5684432" cy="505847"/>
          </a:xfrm>
        </p:spPr>
        <p:txBody>
          <a:bodyPr/>
          <a:lstStyle/>
          <a:p>
            <a:r>
              <a:rPr lang="en-GB" dirty="0">
                <a:latin typeface="Calibri" panose="020F0502020204030204" pitchFamily="34" charset="0"/>
              </a:rPr>
              <a:t>Structuring the LIS</a:t>
            </a:r>
          </a:p>
        </p:txBody>
      </p:sp>
      <p:sp>
        <p:nvSpPr>
          <p:cNvPr id="62" name="Text Placeholder 3">
            <a:extLst>
              <a:ext uri="{FF2B5EF4-FFF2-40B4-BE49-F238E27FC236}">
                <a16:creationId xmlns:a16="http://schemas.microsoft.com/office/drawing/2014/main" id="{1678501E-2B09-418A-BEFB-1ACBA9E425B5}"/>
              </a:ext>
            </a:extLst>
          </p:cNvPr>
          <p:cNvSpPr txBox="1">
            <a:spLocks/>
          </p:cNvSpPr>
          <p:nvPr/>
        </p:nvSpPr>
        <p:spPr>
          <a:xfrm>
            <a:off x="534848" y="2153710"/>
            <a:ext cx="7630459" cy="3557262"/>
          </a:xfrm>
          <a:prstGeom prst="rect">
            <a:avLst/>
          </a:prstGeom>
        </p:spPr>
        <p:txBody>
          <a:bodyPr>
            <a:normAutofit/>
          </a:bodyPr>
          <a:lstStyle>
            <a:lvl1pPr marL="0" indent="0" algn="l" defTabSz="914400" rtl="0" eaLnBrk="1" latinLnBrk="0" hangingPunct="1">
              <a:lnSpc>
                <a:spcPct val="100000"/>
              </a:lnSpc>
              <a:spcBef>
                <a:spcPts val="300"/>
              </a:spcBef>
              <a:buFont typeface="Arial" panose="020B0604020202020204" pitchFamily="34" charset="0"/>
              <a:buNone/>
              <a:defRPr lang="en-US" sz="1600" b="0" i="0" kern="1200" baseline="0">
                <a:solidFill>
                  <a:schemeClr val="accent5"/>
                </a:solidFill>
                <a:latin typeface="Open Sans" panose="020B06060305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85800">
              <a:spcBef>
                <a:spcPts val="225"/>
              </a:spcBef>
              <a:spcAft>
                <a:spcPts val="600"/>
              </a:spcAft>
              <a:buFont typeface="Arial" panose="020B0604020202020204" pitchFamily="34" charset="0"/>
              <a:buChar char="•"/>
            </a:pPr>
            <a:r>
              <a:rPr lang="en-GB" sz="1350" b="1" dirty="0">
                <a:solidFill>
                  <a:srgbClr val="393944"/>
                </a:solidFill>
                <a:highlight>
                  <a:srgbClr val="F6F6F6"/>
                </a:highlight>
                <a:latin typeface="Calibri" panose="020F0502020204030204" pitchFamily="34" charset="0"/>
                <a:ea typeface="ＭＳ Ｐゴシック"/>
                <a:cs typeface="Calibri" panose="020F0502020204030204" pitchFamily="34" charset="0"/>
              </a:rPr>
              <a:t>Foreword / introductory remarks</a:t>
            </a:r>
            <a:endPar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257175" indent="-257175" defTabSz="685800">
              <a:spcBef>
                <a:spcPts val="225"/>
              </a:spcBef>
              <a:spcAft>
                <a:spcPts val="600"/>
              </a:spcAft>
              <a:buFont typeface="Arial" panose="020B0604020202020204" pitchFamily="34" charset="0"/>
              <a:buChar char="•"/>
            </a:pPr>
            <a:r>
              <a:rPr lang="en-GB" sz="1350" b="1"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Executive summary</a:t>
            </a:r>
            <a:endPar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257175" indent="-257175" defTabSz="685800">
              <a:spcBef>
                <a:spcPts val="225"/>
              </a:spcBef>
              <a:spcAft>
                <a:spcPts val="600"/>
              </a:spcAft>
              <a:buFont typeface="Arial" panose="020B0604020202020204" pitchFamily="34" charset="0"/>
              <a:buChar char="•"/>
            </a:pPr>
            <a:r>
              <a:rPr lang="en-GB" sz="1350" b="1"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SELEP ambition and overview of the strategic opportunities</a:t>
            </a:r>
          </a:p>
          <a:p>
            <a:pPr marL="257175" indent="-257175" defTabSz="685800">
              <a:spcBef>
                <a:spcPts val="225"/>
              </a:spcBef>
              <a:spcAft>
                <a:spcPts val="600"/>
              </a:spcAft>
              <a:buFont typeface="Arial" panose="020B0604020202020204" pitchFamily="34" charset="0"/>
              <a:buChar char="•"/>
            </a:pPr>
            <a:r>
              <a:rPr lang="en-GB" sz="1350" b="1"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Shared economic narrative for the Greater South East </a:t>
            </a:r>
          </a:p>
          <a:p>
            <a:pPr marL="257175" indent="-257175" defTabSz="685800">
              <a:spcBef>
                <a:spcPts val="225"/>
              </a:spcBef>
              <a:spcAft>
                <a:spcPts val="600"/>
              </a:spcAft>
              <a:buFont typeface="Arial" panose="020B0604020202020204" pitchFamily="34" charset="0"/>
              <a:buChar char="•"/>
            </a:pPr>
            <a:r>
              <a:rPr lang="en-GB" sz="1350" b="1"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The five foundations of productivity</a:t>
            </a:r>
          </a:p>
          <a:p>
            <a:pPr marL="557213" lvl="1" indent="-214313" defTabSz="685800">
              <a:spcBef>
                <a:spcPts val="375"/>
              </a:spcBef>
              <a:spcAft>
                <a:spcPts val="600"/>
              </a:spcAft>
              <a:buFont typeface="Arial" panose="020B0604020202020204" pitchFamily="34" charset="0"/>
              <a:buChar char="•"/>
            </a:pPr>
            <a:r>
              <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Ideas </a:t>
            </a:r>
          </a:p>
          <a:p>
            <a:pPr marL="557213" lvl="1" indent="-214313" defTabSz="685800">
              <a:spcBef>
                <a:spcPts val="375"/>
              </a:spcBef>
              <a:spcAft>
                <a:spcPts val="600"/>
              </a:spcAft>
              <a:buFont typeface="Arial" panose="020B0604020202020204" pitchFamily="34" charset="0"/>
              <a:buChar char="•"/>
            </a:pPr>
            <a:r>
              <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People </a:t>
            </a:r>
          </a:p>
          <a:p>
            <a:pPr marL="557213" lvl="1" indent="-214313" defTabSz="685800">
              <a:spcBef>
                <a:spcPts val="375"/>
              </a:spcBef>
              <a:spcAft>
                <a:spcPts val="600"/>
              </a:spcAft>
              <a:buFont typeface="Arial" panose="020B0604020202020204" pitchFamily="34" charset="0"/>
              <a:buChar char="•"/>
            </a:pPr>
            <a:r>
              <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Infrastructure</a:t>
            </a:r>
          </a:p>
          <a:p>
            <a:pPr marL="557213" lvl="1" indent="-214313" defTabSz="685800">
              <a:spcBef>
                <a:spcPts val="375"/>
              </a:spcBef>
              <a:spcAft>
                <a:spcPts val="600"/>
              </a:spcAft>
              <a:buFont typeface="Arial" panose="020B0604020202020204" pitchFamily="34" charset="0"/>
              <a:buChar char="•"/>
            </a:pPr>
            <a:r>
              <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Business environment</a:t>
            </a:r>
          </a:p>
          <a:p>
            <a:pPr marL="557213" lvl="1" indent="-214313" defTabSz="685800">
              <a:spcBef>
                <a:spcPts val="375"/>
              </a:spcBef>
              <a:spcAft>
                <a:spcPts val="600"/>
              </a:spcAft>
              <a:buFont typeface="Arial" panose="020B0604020202020204" pitchFamily="34" charset="0"/>
              <a:buChar char="•"/>
            </a:pPr>
            <a:r>
              <a:rPr lang="en-GB" sz="1350"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Places</a:t>
            </a:r>
            <a:endParaRPr lang="en-GB" sz="1950" kern="0"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257175" indent="-257175" defTabSz="685800">
              <a:spcBef>
                <a:spcPts val="225"/>
              </a:spcBef>
              <a:spcAft>
                <a:spcPts val="600"/>
              </a:spcAft>
              <a:buFont typeface="Arial" panose="020B0604020202020204" pitchFamily="34" charset="0"/>
              <a:buChar char="•"/>
            </a:pPr>
            <a:r>
              <a:rPr lang="en-GB" sz="1350" b="1" kern="0" dirty="0">
                <a:solidFill>
                  <a:srgbClr val="393944"/>
                </a:solidFill>
                <a:highlight>
                  <a:srgbClr val="F6F6F6"/>
                </a:highlight>
                <a:latin typeface="Calibri" panose="020F0502020204030204" pitchFamily="34" charset="0"/>
                <a:ea typeface="ＭＳ Ｐゴシック"/>
                <a:cs typeface="Calibri" panose="020F0502020204030204" pitchFamily="34" charset="0"/>
              </a:rPr>
              <a:t>Implementation and evaluation</a:t>
            </a:r>
          </a:p>
          <a:p>
            <a:pPr marL="342900" lvl="1" defTabSz="685800">
              <a:spcBef>
                <a:spcPts val="375"/>
              </a:spcBef>
            </a:pPr>
            <a:endParaRPr lang="en-GB" sz="1950" kern="0"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342900" lvl="1" defTabSz="685800">
              <a:spcBef>
                <a:spcPts val="375"/>
              </a:spcBef>
            </a:pPr>
            <a:endParaRPr lang="en-GB" sz="1950" kern="0" dirty="0">
              <a:solidFill>
                <a:srgbClr val="000000"/>
              </a:solidFill>
              <a:latin typeface="Museo 300"/>
              <a:ea typeface="ＭＳ Ｐゴシック"/>
              <a:cs typeface="Arial" panose="020B0604020202020204" pitchFamily="34" charset="0"/>
            </a:endParaRPr>
          </a:p>
          <a:p>
            <a:pPr defTabSz="685800">
              <a:spcBef>
                <a:spcPts val="225"/>
              </a:spcBef>
            </a:pPr>
            <a:endParaRPr lang="en-GB" sz="1200" dirty="0">
              <a:solidFill>
                <a:srgbClr val="393944"/>
              </a:solidFill>
              <a:highlight>
                <a:srgbClr val="FFFF00"/>
              </a:highlight>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14313" indent="-214313" defTabSz="685800">
              <a:spcBef>
                <a:spcPts val="225"/>
              </a:spcBef>
              <a:buFont typeface="Arial" panose="020B0604020202020204" pitchFamily="34" charset="0"/>
              <a:buChar char="•"/>
            </a:pPr>
            <a:endParaRPr lang="en-GB" sz="1200" dirty="0">
              <a:solidFill>
                <a:srgbClr val="393944"/>
              </a:solidFill>
              <a:ea typeface="ＭＳ Ｐゴシック"/>
            </a:endParaRPr>
          </a:p>
        </p:txBody>
      </p:sp>
      <p:pic>
        <p:nvPicPr>
          <p:cNvPr id="4" name="Picture 3">
            <a:extLst>
              <a:ext uri="{FF2B5EF4-FFF2-40B4-BE49-F238E27FC236}">
                <a16:creationId xmlns:a16="http://schemas.microsoft.com/office/drawing/2014/main" id="{1D3B91D4-FA12-4A14-AD44-9F0CBC12C3F6}"/>
              </a:ext>
            </a:extLst>
          </p:cNvPr>
          <p:cNvPicPr>
            <a:picLocks noChangeAspect="1"/>
          </p:cNvPicPr>
          <p:nvPr/>
        </p:nvPicPr>
        <p:blipFill>
          <a:blip r:embed="rId3"/>
          <a:stretch>
            <a:fillRect/>
          </a:stretch>
        </p:blipFill>
        <p:spPr>
          <a:xfrm>
            <a:off x="5437418" y="1657034"/>
            <a:ext cx="3108720" cy="4053938"/>
          </a:xfrm>
          <a:prstGeom prst="rect">
            <a:avLst/>
          </a:prstGeom>
        </p:spPr>
      </p:pic>
      <p:pic>
        <p:nvPicPr>
          <p:cNvPr id="5" name="Picture 4">
            <a:extLst>
              <a:ext uri="{FF2B5EF4-FFF2-40B4-BE49-F238E27FC236}">
                <a16:creationId xmlns:a16="http://schemas.microsoft.com/office/drawing/2014/main" id="{1996E02E-7201-4922-85AE-DEFECAC7F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433" y="3684003"/>
            <a:ext cx="1480725" cy="2100320"/>
          </a:xfrm>
          <a:prstGeom prst="rect">
            <a:avLst/>
          </a:prstGeom>
        </p:spPr>
      </p:pic>
    </p:spTree>
    <p:extLst>
      <p:ext uri="{BB962C8B-B14F-4D97-AF65-F5344CB8AC3E}">
        <p14:creationId xmlns:p14="http://schemas.microsoft.com/office/powerpoint/2010/main" val="290517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707" y="1147029"/>
            <a:ext cx="5684432" cy="505847"/>
          </a:xfrm>
        </p:spPr>
        <p:txBody>
          <a:bodyPr/>
          <a:lstStyle/>
          <a:p>
            <a:r>
              <a:rPr lang="en-GB" dirty="0">
                <a:latin typeface="Calibri" panose="020F0502020204030204" pitchFamily="34" charset="0"/>
              </a:rPr>
              <a:t>Points for discussion</a:t>
            </a:r>
          </a:p>
        </p:txBody>
      </p:sp>
      <p:sp>
        <p:nvSpPr>
          <p:cNvPr id="62" name="Text Placeholder 3">
            <a:extLst>
              <a:ext uri="{FF2B5EF4-FFF2-40B4-BE49-F238E27FC236}">
                <a16:creationId xmlns:a16="http://schemas.microsoft.com/office/drawing/2014/main" id="{1678501E-2B09-418A-BEFB-1ACBA9E425B5}"/>
              </a:ext>
            </a:extLst>
          </p:cNvPr>
          <p:cNvSpPr txBox="1">
            <a:spLocks/>
          </p:cNvSpPr>
          <p:nvPr/>
        </p:nvSpPr>
        <p:spPr>
          <a:xfrm>
            <a:off x="601215" y="2562978"/>
            <a:ext cx="7630459" cy="2674543"/>
          </a:xfrm>
          <a:prstGeom prst="rect">
            <a:avLst/>
          </a:prstGeom>
        </p:spPr>
        <p:txBody>
          <a:bodyPr>
            <a:normAutofit/>
          </a:bodyPr>
          <a:lstStyle>
            <a:lvl1pPr marL="0" indent="0" algn="l" defTabSz="914400" rtl="0" eaLnBrk="1" latinLnBrk="0" hangingPunct="1">
              <a:lnSpc>
                <a:spcPct val="100000"/>
              </a:lnSpc>
              <a:spcBef>
                <a:spcPts val="300"/>
              </a:spcBef>
              <a:buFont typeface="Arial" panose="020B0604020202020204" pitchFamily="34" charset="0"/>
              <a:buNone/>
              <a:defRPr lang="en-US" sz="1600" b="0" i="0" kern="1200" baseline="0">
                <a:solidFill>
                  <a:schemeClr val="accent5"/>
                </a:solidFill>
                <a:latin typeface="Open Sans" panose="020B06060305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225"/>
              </a:spcBef>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Board members are asked to consider the content in the supporting pack and provide feedback on the following questions:</a:t>
            </a:r>
          </a:p>
          <a:p>
            <a:pPr defTabSz="685800">
              <a:spcBef>
                <a:spcPts val="225"/>
              </a:spcBef>
            </a:pPr>
            <a:endPar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endParaRPr>
          </a:p>
          <a:p>
            <a:pPr marL="342900" indent="-342900" defTabSz="685800" fontAlgn="base">
              <a:spcBef>
                <a:spcPts val="225"/>
              </a:spcBef>
              <a:spcAft>
                <a:spcPct val="0"/>
              </a:spcAft>
              <a:buFont typeface="+mj-lt"/>
              <a:buAutoNum type="arabicPeriod"/>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Do you agree with the three distinctive strategic opportunities, that SELEP should promote to Government through the LIS?</a:t>
            </a:r>
          </a:p>
          <a:p>
            <a:pPr marL="342900" indent="-342900" defTabSz="685800" fontAlgn="base">
              <a:spcBef>
                <a:spcPts val="225"/>
              </a:spcBef>
              <a:spcAft>
                <a:spcPct val="0"/>
              </a:spcAft>
              <a:buFont typeface="+mj-lt"/>
              <a:buAutoNum type="arabicPeriod"/>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Are there any key challenges or opportunities that you feel are not represented through the proposed opportunities and/or policy themes?</a:t>
            </a:r>
          </a:p>
          <a:p>
            <a:pPr marL="342900" indent="-342900" defTabSz="685800" fontAlgn="base">
              <a:spcBef>
                <a:spcPts val="225"/>
              </a:spcBef>
              <a:spcAft>
                <a:spcPct val="0"/>
              </a:spcAft>
              <a:buFont typeface="+mj-lt"/>
              <a:buAutoNum type="arabicPeriod"/>
            </a:pPr>
            <a:r>
              <a:rPr lang="en-GB" sz="1425" dirty="0">
                <a:solidFill>
                  <a:srgbClr val="393944"/>
                </a:solidFill>
                <a:highlight>
                  <a:srgbClr val="F6F6F6"/>
                </a:highlight>
                <a:latin typeface="Calibri" panose="020F0502020204030204" pitchFamily="34" charset="0"/>
                <a:ea typeface="ＭＳ Ｐゴシック"/>
                <a:cs typeface="Calibri" panose="020F0502020204030204" pitchFamily="34" charset="0"/>
              </a:rPr>
              <a:t>Are there any specific local commitments or actions that you would like to see reflected in the LIS, or specific asks which you feel we should take to Government?</a:t>
            </a:r>
          </a:p>
          <a:p>
            <a:pPr marL="214313" indent="-214313" defTabSz="685800" fontAlgn="base">
              <a:spcBef>
                <a:spcPct val="90000"/>
              </a:spcBef>
              <a:spcAft>
                <a:spcPct val="0"/>
              </a:spcAft>
              <a:buFont typeface="Arial" panose="020B0604020202020204" pitchFamily="34" charset="0"/>
              <a:buChar char="•"/>
            </a:pPr>
            <a:endParaRPr lang="en-GB" sz="1350" kern="0" dirty="0">
              <a:solidFill>
                <a:srgbClr val="000000"/>
              </a:solidFill>
              <a:latin typeface="Museo 300"/>
              <a:ea typeface="ＭＳ Ｐゴシック"/>
              <a:cs typeface="Arial" panose="020B0604020202020204" pitchFamily="34" charset="0"/>
            </a:endParaRPr>
          </a:p>
          <a:p>
            <a:pPr defTabSz="685800">
              <a:spcBef>
                <a:spcPts val="225"/>
              </a:spcBef>
            </a:pPr>
            <a:endParaRPr lang="en-GB" sz="1200" dirty="0">
              <a:solidFill>
                <a:srgbClr val="393944"/>
              </a:solidFill>
              <a:highlight>
                <a:srgbClr val="FFFF00"/>
              </a:highlight>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57175" indent="-257175" defTabSz="685800">
              <a:spcBef>
                <a:spcPts val="225"/>
              </a:spcBef>
              <a:buFont typeface="+mj-lt"/>
              <a:buAutoNum type="arabicPeriod"/>
            </a:pPr>
            <a:endParaRPr lang="en-GB" sz="1200" dirty="0">
              <a:solidFill>
                <a:srgbClr val="393944"/>
              </a:solidFill>
              <a:ea typeface="ＭＳ Ｐゴシック"/>
            </a:endParaRPr>
          </a:p>
          <a:p>
            <a:pPr marL="214313" indent="-214313" defTabSz="685800">
              <a:spcBef>
                <a:spcPts val="225"/>
              </a:spcBef>
              <a:buFont typeface="Arial" panose="020B0604020202020204" pitchFamily="34" charset="0"/>
              <a:buChar char="•"/>
            </a:pPr>
            <a:endParaRPr lang="en-GB" sz="1200" dirty="0">
              <a:solidFill>
                <a:srgbClr val="393944"/>
              </a:solidFill>
              <a:ea typeface="ＭＳ Ｐゴシック"/>
            </a:endParaRPr>
          </a:p>
        </p:txBody>
      </p:sp>
    </p:spTree>
    <p:extLst>
      <p:ext uri="{BB962C8B-B14F-4D97-AF65-F5344CB8AC3E}">
        <p14:creationId xmlns:p14="http://schemas.microsoft.com/office/powerpoint/2010/main" val="244384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177" y="586325"/>
            <a:ext cx="6220725" cy="505847"/>
          </a:xfrm>
        </p:spPr>
        <p:txBody>
          <a:bodyPr>
            <a:normAutofit fontScale="90000"/>
          </a:bodyPr>
          <a:lstStyle/>
          <a:p>
            <a:r>
              <a:rPr lang="en-GB" dirty="0"/>
              <a:t>Accelerating Opportunities within the Newhaven Enterprise Zone</a:t>
            </a:r>
            <a:endParaRPr lang="en-GB" dirty="0">
              <a:latin typeface="Calibri" panose="020F0502020204030204" pitchFamily="34" charset="0"/>
            </a:endParaRPr>
          </a:p>
        </p:txBody>
      </p:sp>
      <p:sp>
        <p:nvSpPr>
          <p:cNvPr id="7" name="TextBox 6">
            <a:extLst>
              <a:ext uri="{FF2B5EF4-FFF2-40B4-BE49-F238E27FC236}">
                <a16:creationId xmlns:a16="http://schemas.microsoft.com/office/drawing/2014/main" id="{87EF909A-4942-4D11-8D41-96B482645AA4}"/>
              </a:ext>
            </a:extLst>
          </p:cNvPr>
          <p:cNvSpPr txBox="1"/>
          <p:nvPr/>
        </p:nvSpPr>
        <p:spPr>
          <a:xfrm>
            <a:off x="446118" y="1316441"/>
            <a:ext cx="7679965" cy="5016758"/>
          </a:xfrm>
          <a:prstGeom prst="rect">
            <a:avLst/>
          </a:prstGeom>
          <a:noFill/>
        </p:spPr>
        <p:txBody>
          <a:bodyPr wrap="square" rtlCol="0">
            <a:spAutoFit/>
          </a:bodyPr>
          <a:lstStyle/>
          <a:p>
            <a:r>
              <a:rPr lang="en-GB" sz="2200" dirty="0">
                <a:solidFill>
                  <a:schemeClr val="bg1"/>
                </a:solidFill>
                <a:latin typeface="Calibri" panose="020F0502020204030204" pitchFamily="34" charset="0"/>
                <a:cs typeface="Calibri" panose="020F0502020204030204" pitchFamily="34" charset="0"/>
              </a:rPr>
              <a:t>Expected project benefits include:</a:t>
            </a:r>
          </a:p>
          <a:p>
            <a:endParaRPr lang="en-GB"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Acceleration of refurbished business space – 1,006sqm of refurbished business space to be brought forward 2 to 3 years earlier as a result of the SSF investment; </a:t>
            </a:r>
          </a:p>
          <a:p>
            <a:endParaRPr lang="en-GB"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Increased take up of industrial space across the Newhaven Enterprise Zone – it is expected that the project will facilitate the take up of 1,500sqm of vacant space across the Enterprise Zone;</a:t>
            </a:r>
          </a:p>
          <a:p>
            <a:pPr marL="342900" indent="-342900">
              <a:buFont typeface="Arial" panose="020B0604020202020204" pitchFamily="34" charset="0"/>
              <a:buChar char="•"/>
            </a:pPr>
            <a:endParaRPr lang="en-GB"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Business contribution to public realm/place making – the move to pre-Business Improvement District status assumes a contribution of £500 per business for future public realm improvements; and</a:t>
            </a:r>
          </a:p>
          <a:p>
            <a:endParaRPr lang="en-GB"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Acceleration of gross jobs delivery target for Avis Way – the gross jobs delivery target for Avis Way is 116 jobs. It is expected that the project will accelerate delivery of these jobs by 30%.</a:t>
            </a:r>
          </a:p>
        </p:txBody>
      </p:sp>
    </p:spTree>
    <p:extLst>
      <p:ext uri="{BB962C8B-B14F-4D97-AF65-F5344CB8AC3E}">
        <p14:creationId xmlns:p14="http://schemas.microsoft.com/office/powerpoint/2010/main" val="34022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53" y="699812"/>
            <a:ext cx="5684432" cy="505847"/>
          </a:xfrm>
        </p:spPr>
        <p:txBody>
          <a:bodyPr>
            <a:normAutofit/>
          </a:bodyPr>
          <a:lstStyle/>
          <a:p>
            <a:r>
              <a:rPr lang="en-GB" dirty="0">
                <a:latin typeface="Calibri" panose="020F0502020204030204" pitchFamily="34" charset="0"/>
              </a:rPr>
              <a:t>2019/20 SSF allocation</a:t>
            </a:r>
          </a:p>
        </p:txBody>
      </p:sp>
      <p:sp>
        <p:nvSpPr>
          <p:cNvPr id="7" name="TextBox 6">
            <a:extLst>
              <a:ext uri="{FF2B5EF4-FFF2-40B4-BE49-F238E27FC236}">
                <a16:creationId xmlns:a16="http://schemas.microsoft.com/office/drawing/2014/main" id="{87EF909A-4942-4D11-8D41-96B482645AA4}"/>
              </a:ext>
            </a:extLst>
          </p:cNvPr>
          <p:cNvSpPr txBox="1"/>
          <p:nvPr/>
        </p:nvSpPr>
        <p:spPr>
          <a:xfrm>
            <a:off x="601394" y="2123343"/>
            <a:ext cx="7659859" cy="646331"/>
          </a:xfrm>
          <a:prstGeom prst="rect">
            <a:avLst/>
          </a:prstGeom>
          <a:noFill/>
        </p:spPr>
        <p:txBody>
          <a:bodyPr wrap="square" rtlCol="0">
            <a:spAutoFit/>
          </a:bodyPr>
          <a:lstStyle/>
          <a:p>
            <a:pPr algn="l"/>
            <a:r>
              <a:rPr lang="en-GB" dirty="0">
                <a:solidFill>
                  <a:schemeClr val="bg2"/>
                </a:solidFill>
                <a:latin typeface="+mj-lt"/>
              </a:rPr>
              <a:t> </a:t>
            </a:r>
          </a:p>
          <a:p>
            <a:pPr marL="257175" indent="-257175">
              <a:buFont typeface="Arial" panose="020B0604020202020204" pitchFamily="34" charset="0"/>
              <a:buChar char="•"/>
            </a:pPr>
            <a:endParaRPr lang="en-GB" dirty="0">
              <a:solidFill>
                <a:schemeClr val="bg2"/>
              </a:solidFill>
              <a:latin typeface="+mj-lt"/>
            </a:endParaRPr>
          </a:p>
        </p:txBody>
      </p:sp>
      <p:pic>
        <p:nvPicPr>
          <p:cNvPr id="4" name="Picture 3">
            <a:extLst>
              <a:ext uri="{FF2B5EF4-FFF2-40B4-BE49-F238E27FC236}">
                <a16:creationId xmlns:a16="http://schemas.microsoft.com/office/drawing/2014/main" id="{652C4CB2-E6BE-46EB-8CE2-639A65A6A284}"/>
              </a:ext>
            </a:extLst>
          </p:cNvPr>
          <p:cNvPicPr>
            <a:picLocks noChangeAspect="1"/>
          </p:cNvPicPr>
          <p:nvPr/>
        </p:nvPicPr>
        <p:blipFill>
          <a:blip r:embed="rId2"/>
          <a:stretch>
            <a:fillRect/>
          </a:stretch>
        </p:blipFill>
        <p:spPr>
          <a:xfrm>
            <a:off x="376758" y="2446508"/>
            <a:ext cx="8390483" cy="3079372"/>
          </a:xfrm>
          <a:prstGeom prst="rect">
            <a:avLst/>
          </a:prstGeom>
        </p:spPr>
      </p:pic>
    </p:spTree>
    <p:extLst>
      <p:ext uri="{BB962C8B-B14F-4D97-AF65-F5344CB8AC3E}">
        <p14:creationId xmlns:p14="http://schemas.microsoft.com/office/powerpoint/2010/main" val="14356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628650" y="2925145"/>
            <a:ext cx="7650646" cy="591020"/>
          </a:xfrm>
        </p:spPr>
        <p:txBody>
          <a:bodyPr>
            <a:normAutofit/>
          </a:bodyPr>
          <a:lstStyle/>
          <a:p>
            <a:r>
              <a:rPr lang="en-GB" sz="3600" b="1" dirty="0"/>
              <a:t>LGF Capital Programme Management </a:t>
            </a:r>
          </a:p>
        </p:txBody>
      </p:sp>
      <p:sp>
        <p:nvSpPr>
          <p:cNvPr id="90" name="Subtitle 89"/>
          <p:cNvSpPr>
            <a:spLocks noGrp="1"/>
          </p:cNvSpPr>
          <p:nvPr>
            <p:ph type="subTitle" idx="1"/>
          </p:nvPr>
        </p:nvSpPr>
        <p:spPr>
          <a:xfrm>
            <a:off x="628650" y="3585222"/>
            <a:ext cx="6293145" cy="1476281"/>
          </a:xfrm>
        </p:spPr>
        <p:txBody>
          <a:bodyPr>
            <a:normAutofit/>
          </a:bodyPr>
          <a:lstStyle/>
          <a:p>
            <a:r>
              <a:rPr lang="en-GB" b="1" dirty="0"/>
              <a:t>Rhiannon Mort</a:t>
            </a:r>
          </a:p>
          <a:p>
            <a:r>
              <a:rPr lang="en-GB" b="1" dirty="0"/>
              <a:t>Capital Programme Manager</a:t>
            </a:r>
          </a:p>
          <a:p>
            <a:r>
              <a:rPr lang="en-GB" b="1" dirty="0"/>
              <a:t>6th December 2019</a:t>
            </a:r>
          </a:p>
          <a:p>
            <a:r>
              <a:rPr lang="en-GB" b="1" dirty="0"/>
              <a:t>SELEP Strategic Board</a:t>
            </a:r>
          </a:p>
          <a:p>
            <a:endParaRPr lang="en-GB" dirty="0"/>
          </a:p>
        </p:txBody>
      </p:sp>
    </p:spTree>
    <p:extLst>
      <p:ext uri="{BB962C8B-B14F-4D97-AF65-F5344CB8AC3E}">
        <p14:creationId xmlns:p14="http://schemas.microsoft.com/office/powerpoint/2010/main" val="214476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8EAD-5883-4CAA-A60A-0C94AD13DF61}"/>
              </a:ext>
            </a:extLst>
          </p:cNvPr>
          <p:cNvSpPr>
            <a:spLocks noGrp="1"/>
          </p:cNvSpPr>
          <p:nvPr>
            <p:ph type="title"/>
          </p:nvPr>
        </p:nvSpPr>
        <p:spPr/>
        <p:txBody>
          <a:bodyPr/>
          <a:lstStyle/>
          <a:p>
            <a:r>
              <a:rPr lang="en-GB" dirty="0"/>
              <a:t>M20 Junction 10a</a:t>
            </a:r>
          </a:p>
        </p:txBody>
      </p:sp>
      <p:pic>
        <p:nvPicPr>
          <p:cNvPr id="3" name="Picture 2">
            <a:extLst>
              <a:ext uri="{FF2B5EF4-FFF2-40B4-BE49-F238E27FC236}">
                <a16:creationId xmlns:a16="http://schemas.microsoft.com/office/drawing/2014/main" id="{D930ACA8-1B56-47DF-82AC-6DFBB3B979D2}"/>
              </a:ext>
            </a:extLst>
          </p:cNvPr>
          <p:cNvPicPr>
            <a:picLocks noChangeAspect="1"/>
          </p:cNvPicPr>
          <p:nvPr/>
        </p:nvPicPr>
        <p:blipFill rotWithShape="1">
          <a:blip r:embed="rId2"/>
          <a:srcRect l="11812" t="12600" r="36214" b="18801"/>
          <a:stretch/>
        </p:blipFill>
        <p:spPr>
          <a:xfrm>
            <a:off x="935596" y="1340768"/>
            <a:ext cx="7272808" cy="5399509"/>
          </a:xfrm>
          <a:prstGeom prst="rect">
            <a:avLst/>
          </a:prstGeom>
        </p:spPr>
      </p:pic>
    </p:spTree>
    <p:extLst>
      <p:ext uri="{BB962C8B-B14F-4D97-AF65-F5344CB8AC3E}">
        <p14:creationId xmlns:p14="http://schemas.microsoft.com/office/powerpoint/2010/main" val="339008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343-FBDB-4631-94FB-D534C7B98FE5}"/>
              </a:ext>
            </a:extLst>
          </p:cNvPr>
          <p:cNvSpPr>
            <a:spLocks noGrp="1"/>
          </p:cNvSpPr>
          <p:nvPr>
            <p:ph type="title"/>
          </p:nvPr>
        </p:nvSpPr>
        <p:spPr/>
        <p:txBody>
          <a:bodyPr/>
          <a:lstStyle/>
          <a:p>
            <a:r>
              <a:rPr lang="en-GB" dirty="0"/>
              <a:t>Southend Airport Business Park</a:t>
            </a:r>
          </a:p>
        </p:txBody>
      </p:sp>
      <p:pic>
        <p:nvPicPr>
          <p:cNvPr id="3" name="Picture 2">
            <a:extLst>
              <a:ext uri="{FF2B5EF4-FFF2-40B4-BE49-F238E27FC236}">
                <a16:creationId xmlns:a16="http://schemas.microsoft.com/office/drawing/2014/main" id="{ECBD3CA8-AA09-4DD7-980E-9C78A8748BFC}"/>
              </a:ext>
            </a:extLst>
          </p:cNvPr>
          <p:cNvPicPr>
            <a:picLocks noChangeAspect="1"/>
          </p:cNvPicPr>
          <p:nvPr/>
        </p:nvPicPr>
        <p:blipFill rotWithShape="1">
          <a:blip r:embed="rId2"/>
          <a:srcRect t="13601" r="74412" b="33200"/>
          <a:stretch/>
        </p:blipFill>
        <p:spPr>
          <a:xfrm>
            <a:off x="827584" y="1412776"/>
            <a:ext cx="7920880" cy="4631674"/>
          </a:xfrm>
          <a:prstGeom prst="rect">
            <a:avLst/>
          </a:prstGeom>
        </p:spPr>
      </p:pic>
    </p:spTree>
    <p:extLst>
      <p:ext uri="{BB962C8B-B14F-4D97-AF65-F5344CB8AC3E}">
        <p14:creationId xmlns:p14="http://schemas.microsoft.com/office/powerpoint/2010/main" val="188954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628650" y="1628801"/>
            <a:ext cx="7650646" cy="648072"/>
          </a:xfrm>
        </p:spPr>
        <p:txBody>
          <a:bodyPr>
            <a:normAutofit/>
          </a:bodyPr>
          <a:lstStyle/>
          <a:p>
            <a:r>
              <a:rPr lang="en-GB" sz="3600" b="1" dirty="0"/>
              <a:t>LGF Capital Programme Management </a:t>
            </a:r>
          </a:p>
        </p:txBody>
      </p:sp>
      <p:sp>
        <p:nvSpPr>
          <p:cNvPr id="90" name="Subtitle 89"/>
          <p:cNvSpPr>
            <a:spLocks noGrp="1"/>
          </p:cNvSpPr>
          <p:nvPr>
            <p:ph type="subTitle" idx="1"/>
          </p:nvPr>
        </p:nvSpPr>
        <p:spPr>
          <a:xfrm>
            <a:off x="628650" y="2708920"/>
            <a:ext cx="7650646" cy="3672408"/>
          </a:xfrm>
        </p:spPr>
        <p:txBody>
          <a:bodyPr>
            <a:normAutofit/>
          </a:bodyPr>
          <a:lstStyle/>
          <a:p>
            <a:r>
              <a:rPr lang="en-GB" sz="2000" b="1" dirty="0">
                <a:latin typeface="Arial" panose="020B0604020202020204" pitchFamily="34" charset="0"/>
                <a:cs typeface="Arial" panose="020B0604020202020204" pitchFamily="34" charset="0"/>
              </a:rPr>
              <a:t>On the 15</a:t>
            </a:r>
            <a:r>
              <a:rPr lang="en-GB" sz="2000" b="1" baseline="30000" dirty="0">
                <a:latin typeface="Arial" panose="020B0604020202020204" pitchFamily="34" charset="0"/>
                <a:cs typeface="Arial" panose="020B0604020202020204" pitchFamily="34" charset="0"/>
              </a:rPr>
              <a:t>th</a:t>
            </a:r>
            <a:r>
              <a:rPr lang="en-GB" sz="2000" b="1" dirty="0">
                <a:latin typeface="Arial" panose="020B0604020202020204" pitchFamily="34" charset="0"/>
                <a:cs typeface="Arial" panose="020B0604020202020204" pitchFamily="34" charset="0"/>
              </a:rPr>
              <a:t> November 2019 the Accountability Board approved the following projects:</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Kent and Medway Medical School - £4m LGF</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err="1">
                <a:latin typeface="Arial" panose="020B0604020202020204" pitchFamily="34" charset="0"/>
                <a:cs typeface="Arial" panose="020B0604020202020204" pitchFamily="34" charset="0"/>
              </a:rPr>
              <a:t>Grays</a:t>
            </a:r>
            <a:r>
              <a:rPr lang="en-GB" sz="2000" b="1" dirty="0">
                <a:latin typeface="Arial" panose="020B0604020202020204" pitchFamily="34" charset="0"/>
                <a:cs typeface="Arial" panose="020B0604020202020204" pitchFamily="34" charset="0"/>
              </a:rPr>
              <a:t> South - £7.1m LGF (this was in addition to an existing £3.7m award)</a:t>
            </a:r>
          </a:p>
          <a:p>
            <a:endParaRPr lang="en-GB"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cs typeface="Arial" panose="020B0604020202020204" pitchFamily="34" charset="0"/>
              </a:rPr>
              <a:t>Southend Town Centre - £867,708 LGF</a:t>
            </a:r>
          </a:p>
        </p:txBody>
      </p:sp>
    </p:spTree>
    <p:extLst>
      <p:ext uri="{BB962C8B-B14F-4D97-AF65-F5344CB8AC3E}">
        <p14:creationId xmlns:p14="http://schemas.microsoft.com/office/powerpoint/2010/main" val="3225967275"/>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SELEP PowerPoint Template_Dark">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Presentation2" id="{8CBE1D04-7EA2-473B-A100-BEBC7526198A}" vid="{A7B1839B-65A5-4207-B789-995519809445}"/>
    </a:ext>
  </a:extLst>
</a:theme>
</file>

<file path=ppt/theme/theme3.xml><?xml version="1.0" encoding="utf-8"?>
<a:theme xmlns:a="http://schemas.openxmlformats.org/drawingml/2006/main" name="1_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SELEP PowerPoint Template_White</Template>
  <TotalTime>1789</TotalTime>
  <Words>2962</Words>
  <Application>Microsoft Office PowerPoint</Application>
  <PresentationFormat>On-screen Show (4:3)</PresentationFormat>
  <Paragraphs>444</Paragraphs>
  <Slides>33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Museo 300</vt:lpstr>
      <vt:lpstr>Open Sans</vt:lpstr>
      <vt:lpstr>Times</vt:lpstr>
      <vt:lpstr>Wingdings</vt:lpstr>
      <vt:lpstr>SELEP PowerPoint Template_White</vt:lpstr>
      <vt:lpstr>SELEP PowerPoint Template_Dark</vt:lpstr>
      <vt:lpstr>1_SELEP PowerPoint Template_White</vt:lpstr>
      <vt:lpstr>Sector Support Fund</vt:lpstr>
      <vt:lpstr>Sector Support Fund endorsed projects</vt:lpstr>
      <vt:lpstr> Accelerating Opportunities within the Newhaven Enterprise Zone  </vt:lpstr>
      <vt:lpstr>Accelerating Opportunities within the Newhaven Enterprise Zone</vt:lpstr>
      <vt:lpstr>2019/20 SSF allocation</vt:lpstr>
      <vt:lpstr>LGF Capital Programme Management </vt:lpstr>
      <vt:lpstr>M20 Junction 10a</vt:lpstr>
      <vt:lpstr>Southend Airport Business Park</vt:lpstr>
      <vt:lpstr>LGF Capital Programme Management </vt:lpstr>
      <vt:lpstr>Kent and Medway Medical School</vt:lpstr>
      <vt:lpstr>Grays South, Thurrock</vt:lpstr>
      <vt:lpstr>PowerPoint Presentation</vt:lpstr>
      <vt:lpstr>PowerPoint Presentation</vt:lpstr>
      <vt:lpstr>LGF Pipeline of Projects</vt:lpstr>
      <vt:lpstr>A13 Widening</vt:lpstr>
      <vt:lpstr>Amount of GPF available for reinvestment through Round 3</vt:lpstr>
      <vt:lpstr>North Queensway GPF Project</vt:lpstr>
      <vt:lpstr>Growing Places Fund Round 3 projects</vt:lpstr>
      <vt:lpstr>Report Recommendations </vt:lpstr>
      <vt:lpstr>Social Enterprise Prospectus : SELEP Strategic Board Presentation</vt:lpstr>
      <vt:lpstr>PowerPoint Presentation</vt:lpstr>
      <vt:lpstr>PowerPoint Presentation</vt:lpstr>
      <vt:lpstr>PowerPoint Presentation</vt:lpstr>
      <vt:lpstr>PowerPoint Presentation</vt:lpstr>
      <vt:lpstr>South East LEP  Local Industrial Strategy</vt:lpstr>
      <vt:lpstr>Key Proposition</vt:lpstr>
      <vt:lpstr>Policy Themes</vt:lpstr>
      <vt:lpstr> UK’s Global Gateway  </vt:lpstr>
      <vt:lpstr>Communities for the Future</vt:lpstr>
      <vt:lpstr>Coastal Catalyst</vt:lpstr>
      <vt:lpstr>Skills as an enabler of productivity &amp; growth</vt:lpstr>
      <vt:lpstr>Structuring the LIS</vt:lpstr>
      <vt:lpstr>Points for discussion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Amy Ferraro, Governance Officer (SELEP)</cp:lastModifiedBy>
  <cp:revision>72</cp:revision>
  <dcterms:created xsi:type="dcterms:W3CDTF">2017-05-03T23:45:05Z</dcterms:created>
  <dcterms:modified xsi:type="dcterms:W3CDTF">2019-12-05T17:00:23Z</dcterms:modified>
</cp:coreProperties>
</file>