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7" r:id="rId5"/>
    <p:sldId id="277" r:id="rId6"/>
    <p:sldId id="346" r:id="rId7"/>
    <p:sldId id="362" r:id="rId8"/>
    <p:sldId id="363" r:id="rId9"/>
    <p:sldId id="365" r:id="rId10"/>
    <p:sldId id="407" r:id="rId11"/>
    <p:sldId id="402" r:id="rId12"/>
    <p:sldId id="403" r:id="rId13"/>
    <p:sldId id="389" r:id="rId14"/>
    <p:sldId id="391" r:id="rId15"/>
    <p:sldId id="405" r:id="rId16"/>
    <p:sldId id="409" r:id="rId17"/>
    <p:sldId id="408" r:id="rId18"/>
    <p:sldId id="410" r:id="rId19"/>
    <p:sldId id="386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Potts" initials="CP" lastIdx="3" clrIdx="0"/>
  <p:cmAuthor id="2" name="Rhys Govier" initials="R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170"/>
    <a:srgbClr val="E7530E"/>
    <a:srgbClr val="ACB21C"/>
    <a:srgbClr val="0A82AC"/>
    <a:srgbClr val="FFB20C"/>
    <a:srgbClr val="863175"/>
    <a:srgbClr val="E62647"/>
    <a:srgbClr val="FFFFFF"/>
    <a:srgbClr val="FEFEFE"/>
    <a:srgbClr val="EF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20"/>
      </p:cViewPr>
      <p:guideLst>
        <p:guide orient="horz" pos="2160"/>
        <p:guide pos="5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F0282-6827-4291-9128-94F2D87E3258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498FA-855F-4731-9E74-F8B9F347A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88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ccessory, umbrella, drawing&#10;&#10;Description automatically generated">
            <a:extLst>
              <a:ext uri="{FF2B5EF4-FFF2-40B4-BE49-F238E27FC236}">
                <a16:creationId xmlns:a16="http://schemas.microsoft.com/office/drawing/2014/main" id="{1DF0B957-75DD-A241-909F-868C1CE5D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10D6AC-5583-A647-9D1D-151A7D7AD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2040" y="4185285"/>
            <a:ext cx="5552440" cy="1057275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goes here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C0381E-C961-6F4C-A8B4-29451EEC160B}"/>
              </a:ext>
            </a:extLst>
          </p:cNvPr>
          <p:cNvSpPr txBox="1">
            <a:spLocks/>
          </p:cNvSpPr>
          <p:nvPr userDrawn="1"/>
        </p:nvSpPr>
        <p:spPr>
          <a:xfrm>
            <a:off x="4892040" y="5323840"/>
            <a:ext cx="5552440" cy="1137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400" b="0"/>
              <a:t>DATE</a:t>
            </a:r>
          </a:p>
          <a:p>
            <a:pPr>
              <a:lnSpc>
                <a:spcPct val="150000"/>
              </a:lnSpc>
            </a:pPr>
            <a:r>
              <a:rPr lang="en-GB" sz="2400" b="0"/>
              <a:t>PRESENTED BY</a:t>
            </a:r>
            <a:endParaRPr lang="en-US" sz="2400" b="0"/>
          </a:p>
        </p:txBody>
      </p:sp>
    </p:spTree>
    <p:extLst>
      <p:ext uri="{BB962C8B-B14F-4D97-AF65-F5344CB8AC3E}">
        <p14:creationId xmlns:p14="http://schemas.microsoft.com/office/powerpoint/2010/main" val="65090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9929DCA-FBBE-DB40-A8A5-C6ED79DB4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969A7C-2613-CD4C-8DFA-7E6336CD6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2AC88-D042-7443-BB48-83B414ED1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D178B-4E00-0144-B7F2-FAE9BEC3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6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342D-E4E4-CE4F-AFCA-3E0FFC73D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E936-AFB6-524D-87BC-53BC75614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92A87-DCBC-3347-944E-959547D2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C5C4-B9F1-E448-BA48-8DB095B0E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19BDA-F935-B348-9553-6BBE77981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56C80-16D7-304D-9EA3-FBA20B6C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8109-8174-7247-88BB-C86DC361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9C3AB-0514-8C45-8E1F-5FBA448FA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CA286-A11D-F84E-8E3A-588F4A71C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ADECF-2FE7-9E40-83BA-BB6ACF6B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20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4990-0AE2-1C41-9FB0-C7B57E4B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2ACF5-0C7B-AD42-9468-F9E343F5C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473D8-7125-1945-B42E-26FE9F940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A4ED2D-6E97-E245-8159-D6A87780D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73D3B-618A-BD4A-9304-F316AA7C8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A8E255-23D2-2441-92E7-6446DD65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9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13D54-1DF6-FA47-962C-9C21461D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7E9A0-395C-7445-B091-C1C992473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9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77946-FCB0-D044-8F31-BA9BE348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94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96A2-B3FF-FB45-A5E7-6AFD8252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6CE03-3D39-0C47-AD3C-E907AE909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CFE2-9212-3949-8001-3DE8DB68C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16615-32AA-1D4D-B4CE-09771428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3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398D7-EA5A-CE48-BCA6-D05F6098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1F175-7E72-7847-A8A3-323F5DCC1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54922-6DA8-6D42-B3F7-199851F6E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ED27A-6D9C-3A4A-8F66-D760890F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15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5583-D7AD-034F-8F5A-F528D784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22EF0-1056-7C42-A55C-28A48D86E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B03F-FB31-FB46-A58B-0B1C9D1F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9A7C-2613-CD4C-8DFA-7E6336CD6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2AC88-D042-7443-BB48-83B414ED1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D178B-4E00-0144-B7F2-FAE9BEC3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A811F07-5AF7-5D42-AB80-D35372C2B824}"/>
              </a:ext>
            </a:extLst>
          </p:cNvPr>
          <p:cNvSpPr/>
          <p:nvPr userDrawn="1"/>
        </p:nvSpPr>
        <p:spPr>
          <a:xfrm>
            <a:off x="10176587" y="5690118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E62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02C3C-D4F7-6E42-AE55-3993D398A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72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7B4DE-A76E-924B-BB93-B3CB50140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78296E-DE66-8240-8016-4916AD2B9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A0D1-44F5-764A-B4CC-1F590B34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6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B46760-B180-5F4D-89A9-998D37C071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2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7C5C6DF-D745-B642-A29F-BBC7971EAD0E}"/>
              </a:ext>
            </a:extLst>
          </p:cNvPr>
          <p:cNvSpPr/>
          <p:nvPr userDrawn="1"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2731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69A7C-2613-CD4C-8DFA-7E6336CD6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2AC88-D042-7443-BB48-83B414ED1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D178B-4E00-0144-B7F2-FAE9BEC3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E4544E-42C6-4648-B8BB-D45F32FB6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8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D54BBC7-9C1F-B949-AEAA-AD75D42B80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31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34C347-DDBB-6443-ADC1-D839A540044A}"/>
              </a:ext>
            </a:extLst>
          </p:cNvPr>
          <p:cNvSpPr/>
          <p:nvPr userDrawn="1"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E75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770F48-36B7-B444-8A04-5AF60A91F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9E76EE9-109C-BB4B-829E-BC8D03E4A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9305FCB-E7F1-5C4D-9FD9-BC1A56019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7B23C-42B1-3C49-9E11-0DF7C9461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3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799966-54FC-E149-8EB2-5FFF22396E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93BE3-6164-C94B-9F48-40376AB4B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8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CC6DF99-5778-2C4F-B315-8621042D2EC4}"/>
              </a:ext>
            </a:extLst>
          </p:cNvPr>
          <p:cNvSpPr/>
          <p:nvPr userDrawn="1"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ACB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13100-594E-4540-86E9-D0BB504F4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C72FCB-442C-EA40-9E3B-7A1DD59D6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955EAB2-AB9F-F546-A19E-F52EED683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2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7EAEDE-9730-644F-8841-C701261DF59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E75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3339E73-495E-6244-B2A4-34E32C73DCBB}"/>
              </a:ext>
            </a:extLst>
          </p:cNvPr>
          <p:cNvSpPr/>
          <p:nvPr userDrawn="1"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2731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E1716-9BC0-864F-AF71-CD5404DE6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FE5F63-62E8-194A-851E-5197CA7A5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DD50403-CC4B-3542-A15B-84A221A77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717925-8119-F64D-82B7-16C0F37C56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7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AE5175-4B1B-024A-99CB-52B3F235ED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10B5A65-2198-464B-B12B-01BA45F8B2BF}"/>
              </a:ext>
            </a:extLst>
          </p:cNvPr>
          <p:cNvSpPr/>
          <p:nvPr userDrawn="1"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863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4A7DEC-F83E-454A-BBFD-394BA48715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C2A26B-1FA7-9E4B-AE32-665CAAB80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57778C-7DC8-EE47-A533-1A183BC63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12143-A02F-AA4D-8190-FD4DF0B7F2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95DFF8-F094-C148-A97D-A3E1B13A27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63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ABF5D0E-82F6-0740-89FA-5C7D1409A921}"/>
              </a:ext>
            </a:extLst>
          </p:cNvPr>
          <p:cNvSpPr/>
          <p:nvPr userDrawn="1"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FFB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A000EF-D996-3F45-80DC-A34C25095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179683-5D22-5042-BD99-10317AACB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C8C3476-6FC9-E944-B90B-3220E099B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56FA5-5831-3D4B-8FE9-F1DCADDE4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1866A2-F558-E846-AC0D-5DBAC72F7B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B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68804A7-9268-994C-A7A6-36F8E66A8A48}"/>
              </a:ext>
            </a:extLst>
          </p:cNvPr>
          <p:cNvSpPr/>
          <p:nvPr userDrawn="1"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2731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44DC9-4745-B441-A820-10E9349D4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2A7876-69B1-1D46-8C13-148EF96B3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AEB229F-5883-5F4C-B384-5E5746DAE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37AF5-4E67-F543-B4DB-5BD252039B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3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AD8C363-296D-3D42-A38F-A9B5F2456E7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F2F84-82C6-0A48-946A-409BFE58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F7A56-1DE5-C44A-989A-5F95AD4AE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EE53A-1817-FD46-8998-71B5A83BF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4841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C6A8-C38B-BE46-80C6-5BBDC3402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1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3" r:id="rId4"/>
    <p:sldLayoutId id="2147483668" r:id="rId5"/>
    <p:sldLayoutId id="2147483664" r:id="rId6"/>
    <p:sldLayoutId id="2147483665" r:id="rId7"/>
    <p:sldLayoutId id="2147483666" r:id="rId8"/>
    <p:sldLayoutId id="2147483667" r:id="rId9"/>
    <p:sldLayoutId id="2147483662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ondonresort.info/" TargetMode="External"/><Relationship Id="rId2" Type="http://schemas.openxmlformats.org/officeDocument/2006/relationships/hyperlink" Target="https://infrastructure.planninginspectorate.gov.uk/projects/south-east/the-london-resort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londonresort.info/stay-in-touch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03423" y="3898900"/>
            <a:ext cx="8288577" cy="2959100"/>
          </a:xfrm>
          <a:prstGeom prst="rect">
            <a:avLst/>
          </a:prstGeom>
          <a:solidFill>
            <a:srgbClr val="E62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4229CC-6ABD-48FD-8D3E-D33E116C83E8}"/>
              </a:ext>
            </a:extLst>
          </p:cNvPr>
          <p:cNvSpPr txBox="1">
            <a:spLocks/>
          </p:cNvSpPr>
          <p:nvPr/>
        </p:nvSpPr>
        <p:spPr>
          <a:xfrm>
            <a:off x="4892040" y="5774366"/>
            <a:ext cx="2088782" cy="41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0FA3E4A-2C20-4A44-9F49-044229E55BF3}"/>
              </a:ext>
            </a:extLst>
          </p:cNvPr>
          <p:cNvSpPr/>
          <p:nvPr/>
        </p:nvSpPr>
        <p:spPr>
          <a:xfrm>
            <a:off x="4117451" y="0"/>
            <a:ext cx="7124700" cy="5080000"/>
          </a:xfrm>
          <a:custGeom>
            <a:avLst/>
            <a:gdLst>
              <a:gd name="connsiteX0" fmla="*/ 1955800 w 7124700"/>
              <a:gd name="connsiteY0" fmla="*/ 0 h 5080000"/>
              <a:gd name="connsiteX1" fmla="*/ 7124700 w 7124700"/>
              <a:gd name="connsiteY1" fmla="*/ 0 h 5080000"/>
              <a:gd name="connsiteX2" fmla="*/ 0 w 7124700"/>
              <a:gd name="connsiteY2" fmla="*/ 5080000 h 5080000"/>
              <a:gd name="connsiteX3" fmla="*/ 1955800 w 7124700"/>
              <a:gd name="connsiteY3" fmla="*/ 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5080000">
                <a:moveTo>
                  <a:pt x="1955800" y="0"/>
                </a:moveTo>
                <a:lnTo>
                  <a:pt x="7124700" y="0"/>
                </a:lnTo>
                <a:lnTo>
                  <a:pt x="0" y="5080000"/>
                </a:lnTo>
                <a:lnTo>
                  <a:pt x="1955800" y="0"/>
                </a:lnTo>
                <a:close/>
              </a:path>
            </a:pathLst>
          </a:custGeom>
          <a:solidFill>
            <a:srgbClr val="0A8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88B948A-6ED7-8E46-9B05-1D79E5812F50}"/>
              </a:ext>
            </a:extLst>
          </p:cNvPr>
          <p:cNvSpPr/>
          <p:nvPr/>
        </p:nvSpPr>
        <p:spPr>
          <a:xfrm>
            <a:off x="0" y="0"/>
            <a:ext cx="7023100" cy="6858000"/>
          </a:xfrm>
          <a:custGeom>
            <a:avLst/>
            <a:gdLst>
              <a:gd name="connsiteX0" fmla="*/ 12700 w 7023100"/>
              <a:gd name="connsiteY0" fmla="*/ 0 h 6870700"/>
              <a:gd name="connsiteX1" fmla="*/ 7023100 w 7023100"/>
              <a:gd name="connsiteY1" fmla="*/ 0 h 6870700"/>
              <a:gd name="connsiteX2" fmla="*/ 4546600 w 7023100"/>
              <a:gd name="connsiteY2" fmla="*/ 6870700 h 6870700"/>
              <a:gd name="connsiteX3" fmla="*/ 0 w 7023100"/>
              <a:gd name="connsiteY3" fmla="*/ 6870700 h 6870700"/>
              <a:gd name="connsiteX4" fmla="*/ 12700 w 7023100"/>
              <a:gd name="connsiteY4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100" h="6870700">
                <a:moveTo>
                  <a:pt x="12700" y="0"/>
                </a:moveTo>
                <a:lnTo>
                  <a:pt x="7023100" y="0"/>
                </a:lnTo>
                <a:lnTo>
                  <a:pt x="4546600" y="6870700"/>
                </a:lnTo>
                <a:lnTo>
                  <a:pt x="0" y="6870700"/>
                </a:lnTo>
                <a:cubicBezTo>
                  <a:pt x="4233" y="4580467"/>
                  <a:pt x="8467" y="2290233"/>
                  <a:pt x="1270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575B5-EA75-BD44-8621-21F3A8B1E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5" y="2413000"/>
            <a:ext cx="4511887" cy="1629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ACFF3-B44B-F64E-8277-245E2DB24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211" y="4373103"/>
            <a:ext cx="6504830" cy="879141"/>
          </a:xfrm>
        </p:spPr>
        <p:txBody>
          <a:bodyPr>
            <a:normAutofit fontScale="90000"/>
          </a:bodyPr>
          <a:lstStyle/>
          <a:p>
            <a:r>
              <a:rPr lang="en-US" dirty="0"/>
              <a:t>London Resort </a:t>
            </a:r>
            <a:br>
              <a:rPr lang="en-US" dirty="0"/>
            </a:br>
            <a:r>
              <a:rPr lang="en-US" sz="3300" dirty="0"/>
              <a:t>Employment and skills</a:t>
            </a:r>
            <a:br>
              <a:rPr lang="en-US" sz="3300" dirty="0"/>
            </a:br>
            <a:r>
              <a:rPr lang="en-US" sz="3300" dirty="0"/>
              <a:t>SELEP Major Projects skills webinar</a:t>
            </a:r>
          </a:p>
        </p:txBody>
      </p:sp>
    </p:spTree>
    <p:extLst>
      <p:ext uri="{BB962C8B-B14F-4D97-AF65-F5344CB8AC3E}">
        <p14:creationId xmlns:p14="http://schemas.microsoft.com/office/powerpoint/2010/main" val="242162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0396CA0A-AE28-364F-8021-51A6CF28C6EF}"/>
              </a:ext>
            </a:extLst>
          </p:cNvPr>
          <p:cNvSpPr/>
          <p:nvPr/>
        </p:nvSpPr>
        <p:spPr>
          <a:xfrm>
            <a:off x="-12700" y="0"/>
            <a:ext cx="3771900" cy="6858000"/>
          </a:xfrm>
          <a:custGeom>
            <a:avLst/>
            <a:gdLst>
              <a:gd name="connsiteX0" fmla="*/ 25400 w 5130800"/>
              <a:gd name="connsiteY0" fmla="*/ 0 h 6896100"/>
              <a:gd name="connsiteX1" fmla="*/ 4305300 w 5130800"/>
              <a:gd name="connsiteY1" fmla="*/ 0 h 6896100"/>
              <a:gd name="connsiteX2" fmla="*/ 5130800 w 5130800"/>
              <a:gd name="connsiteY2" fmla="*/ 6896100 h 6896100"/>
              <a:gd name="connsiteX3" fmla="*/ 0 w 5130800"/>
              <a:gd name="connsiteY3" fmla="*/ 6896100 h 6896100"/>
              <a:gd name="connsiteX4" fmla="*/ 25400 w 5130800"/>
              <a:gd name="connsiteY4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0" h="6896100">
                <a:moveTo>
                  <a:pt x="25400" y="0"/>
                </a:moveTo>
                <a:lnTo>
                  <a:pt x="4305300" y="0"/>
                </a:lnTo>
                <a:lnTo>
                  <a:pt x="5130800" y="6896100"/>
                </a:lnTo>
                <a:lnTo>
                  <a:pt x="0" y="6896100"/>
                </a:lnTo>
                <a:cubicBezTo>
                  <a:pt x="8467" y="4597400"/>
                  <a:pt x="16933" y="2298700"/>
                  <a:pt x="254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ABEF8B-A727-D346-B88C-006A45028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101" y="589935"/>
            <a:ext cx="6489700" cy="536844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273170"/>
                </a:solidFill>
              </a:rPr>
              <a:t>Construction jobs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DC1C71-5482-4867-AD8A-87EAA49E5EAC}"/>
              </a:ext>
            </a:extLst>
          </p:cNvPr>
          <p:cNvSpPr/>
          <p:nvPr/>
        </p:nvSpPr>
        <p:spPr>
          <a:xfrm>
            <a:off x="3975101" y="57312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/>
              <a:t>Total 23,300 job years supported by construction</a:t>
            </a:r>
          </a:p>
          <a:p>
            <a:r>
              <a:rPr lang="en-GB"/>
              <a:t>Considerable specialist offsite construction envisaged</a:t>
            </a:r>
          </a:p>
          <a:p>
            <a:r>
              <a:rPr lang="en-GB"/>
              <a:t>Temporary workforce &amp; associated accommodation anticipated 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B2F7CB-8B12-4D45-A6BB-5ECCB2D2F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50321"/>
              </p:ext>
            </p:extLst>
          </p:nvPr>
        </p:nvGraphicFramePr>
        <p:xfrm>
          <a:off x="4081112" y="1271158"/>
          <a:ext cx="7584707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344">
                  <a:extLst>
                    <a:ext uri="{9D8B030D-6E8A-4147-A177-3AD203B41FA5}">
                      <a16:colId xmlns:a16="http://schemas.microsoft.com/office/drawing/2014/main" val="1494069318"/>
                    </a:ext>
                  </a:extLst>
                </a:gridCol>
                <a:gridCol w="1954754">
                  <a:extLst>
                    <a:ext uri="{9D8B030D-6E8A-4147-A177-3AD203B41FA5}">
                      <a16:colId xmlns:a16="http://schemas.microsoft.com/office/drawing/2014/main" val="3680527649"/>
                    </a:ext>
                  </a:extLst>
                </a:gridCol>
                <a:gridCol w="1157885">
                  <a:extLst>
                    <a:ext uri="{9D8B030D-6E8A-4147-A177-3AD203B41FA5}">
                      <a16:colId xmlns:a16="http://schemas.microsoft.com/office/drawing/2014/main" val="3962184861"/>
                    </a:ext>
                  </a:extLst>
                </a:gridCol>
                <a:gridCol w="1116530">
                  <a:extLst>
                    <a:ext uri="{9D8B030D-6E8A-4147-A177-3AD203B41FA5}">
                      <a16:colId xmlns:a16="http://schemas.microsoft.com/office/drawing/2014/main" val="2048221527"/>
                    </a:ext>
                  </a:extLst>
                </a:gridCol>
                <a:gridCol w="1270535">
                  <a:extLst>
                    <a:ext uri="{9D8B030D-6E8A-4147-A177-3AD203B41FA5}">
                      <a16:colId xmlns:a16="http://schemas.microsoft.com/office/drawing/2014/main" val="589477836"/>
                    </a:ext>
                  </a:extLst>
                </a:gridCol>
                <a:gridCol w="1241659">
                  <a:extLst>
                    <a:ext uri="{9D8B030D-6E8A-4147-A177-3AD203B41FA5}">
                      <a16:colId xmlns:a16="http://schemas.microsoft.com/office/drawing/2014/main" val="2735805308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Phase One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Phase Two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481844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Low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Low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56887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GB" dirty="0"/>
                        <a:t>Onsite job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9270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Average per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198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Peak (year)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20387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GB" dirty="0"/>
                        <a:t>Offsite job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599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Average per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4527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Peak (year)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21792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GB" dirty="0"/>
                        <a:t>Total job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16,500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6,800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4869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Average per year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6,600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2,300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7888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Peak (year)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8,300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2,800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846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24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ABEF8B-A727-D346-B88C-006A45028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634" y="454468"/>
            <a:ext cx="6489700" cy="536844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273170"/>
                </a:solidFill>
              </a:rPr>
              <a:t>Direct operational jobs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1C1BF9-DF5F-463E-AC63-F163B4DF6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441" y="991312"/>
            <a:ext cx="10977061" cy="5155488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One of the largest single site employers in the UK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Majority of the jobs created (69%) will be at the theme park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Of all the seasonal workers, 91% will be based at the theme park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sz="1300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Job types and roles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A large share of the jobs on offer (&gt;70%) would have low formal entry requirements, improving access for local residents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The diversity of jobs on offer would help transform the local economy, with wide selection of jobs to choose from and broad range of careers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Significant progression opportunities would be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A large number of jobs would be in the knowledge economy (from accountants, IT workers, legal professionals through engineers and marketing specialists), increasing productivity and creating high skill clusters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accent1"/>
              </a:solidFill>
            </a:endParaRP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2D79676-F08B-40C5-800B-0A386943B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87864"/>
              </p:ext>
            </p:extLst>
          </p:nvPr>
        </p:nvGraphicFramePr>
        <p:xfrm>
          <a:off x="798478" y="2144567"/>
          <a:ext cx="8128002" cy="11074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28143865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4492830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5403822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144837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8545324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291664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2030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2038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574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Headcount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Seasonal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Headcount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Seasonal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Headcount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Seasonal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16184"/>
                  </a:ext>
                </a:extLst>
              </a:tr>
              <a:tr h="139842">
                <a:tc>
                  <a:txBody>
                    <a:bodyPr/>
                    <a:lstStyle/>
                    <a:p>
                      <a:r>
                        <a:rPr lang="en-GB" dirty="0"/>
                        <a:t>8,810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3,230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13,010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4,835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17,310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7,080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47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59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8884D1-AE7A-474B-9A50-10EC33F1F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" y="264301"/>
            <a:ext cx="8504765" cy="836366"/>
          </a:xfrm>
        </p:spPr>
        <p:txBody>
          <a:bodyPr>
            <a:noAutofit/>
          </a:bodyPr>
          <a:lstStyle/>
          <a:p>
            <a:r>
              <a:rPr lang="en-US" sz="3600" b="1"/>
              <a:t>Employment and skills - implementation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3A32D3-3536-0E42-98DF-3262A19BDBB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We have an Employment &amp; Skills Taskforce, recognising the importance of communication with all relevant stakeholders - local authorities, EDC, SELEP, education and training providers, job centres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We have been developing a series of potential KPIs, which include targets around: Apprenticeships, supply chain, school engagement, retention, career progression, opportunities for local people and priority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5% of all construction opportunities to be ‘earn &amp; learn’ roles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Operational workforce to achieve 15 apprenticeship starts per 1,000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 experience placements, employee encounters, workplace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Become an Employer of Choice for under 25s, strategy endorsed by industry 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6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8884D1-AE7A-474B-9A50-10EC33F1F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" y="264301"/>
            <a:ext cx="10515600" cy="836366"/>
          </a:xfrm>
        </p:spPr>
        <p:txBody>
          <a:bodyPr>
            <a:noAutofit/>
          </a:bodyPr>
          <a:lstStyle/>
          <a:p>
            <a:r>
              <a:rPr lang="en-US" sz="3600" b="1" dirty="0"/>
              <a:t>Identifying &amp; responding to skills gaps (examples)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3A32D3-3536-0E42-98DF-3262A19BDBB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Hospitality &amp; Creative industries identified issues: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Poor perception of the industry – inspire young people &amp; new entrants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High staff turnover – develop a retention plan &amp; promote careers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Skills and training lags employer needs – develop targeted programmes. E.g. Chef shortage, front of house &amp; managerial staff. Train staff with soft skills onsite.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Prominence of freelancers (creative) – provide targeted support to SMEs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1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8884D1-AE7A-474B-9A50-10EC33F1F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" y="264301"/>
            <a:ext cx="8504765" cy="836366"/>
          </a:xfrm>
        </p:spPr>
        <p:txBody>
          <a:bodyPr>
            <a:noAutofit/>
          </a:bodyPr>
          <a:lstStyle/>
          <a:p>
            <a:r>
              <a:rPr lang="en-US" sz="3600" b="1" dirty="0"/>
              <a:t>Employment and skills - monitoring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3A32D3-3536-0E42-98DF-3262A19BDBB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We will produce regular monitoring reports and accompanying strategies. These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School engagement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Vulnerable Groups prioritisation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Supply Chain Engagement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Skills Shortages identification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Retention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8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8884D1-AE7A-474B-9A50-10EC33F1F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" y="264301"/>
            <a:ext cx="8504765" cy="836366"/>
          </a:xfrm>
        </p:spPr>
        <p:txBody>
          <a:bodyPr>
            <a:noAutofit/>
          </a:bodyPr>
          <a:lstStyle/>
          <a:p>
            <a:r>
              <a:rPr lang="en-US" sz="3600" b="1" dirty="0"/>
              <a:t>Find out more: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3A32D3-3536-0E42-98DF-3262A19BDBB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PINS: </a:t>
            </a:r>
            <a:r>
              <a:rPr lang="en-US" dirty="0">
                <a:hlinkClick r:id="rId2"/>
              </a:rPr>
              <a:t>The London Resort | National Infrastructure Planning (planninginspectorate.gov.uk)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London Resort website: </a:t>
            </a:r>
            <a:r>
              <a:rPr lang="en-US" dirty="0">
                <a:hlinkClick r:id="rId3"/>
              </a:rPr>
              <a:t>Welcome to The London Resort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Sign up for updates: </a:t>
            </a:r>
            <a:r>
              <a:rPr lang="en-US" dirty="0">
                <a:hlinkClick r:id="rId4"/>
              </a:rPr>
              <a:t>Stay in touch - London Resort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13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62752-BF0A-4B49-A2EE-322809A4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554"/>
            <a:ext cx="12192000" cy="7016978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47596CE-A829-C044-A195-9625FDCFC624}"/>
              </a:ext>
            </a:extLst>
          </p:cNvPr>
          <p:cNvSpPr/>
          <p:nvPr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863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9A677-EAA3-A04D-AACF-4176023FD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64BA3827-822D-C64A-BB41-72628D71A750}"/>
              </a:ext>
            </a:extLst>
          </p:cNvPr>
          <p:cNvSpPr/>
          <p:nvPr/>
        </p:nvSpPr>
        <p:spPr>
          <a:xfrm>
            <a:off x="8585200" y="-124695"/>
            <a:ext cx="3606800" cy="1612900"/>
          </a:xfrm>
          <a:custGeom>
            <a:avLst/>
            <a:gdLst>
              <a:gd name="connsiteX0" fmla="*/ 698500 w 5549900"/>
              <a:gd name="connsiteY0" fmla="*/ 0 h 3009900"/>
              <a:gd name="connsiteX1" fmla="*/ 5549900 w 5549900"/>
              <a:gd name="connsiteY1" fmla="*/ 0 h 3009900"/>
              <a:gd name="connsiteX2" fmla="*/ 5549900 w 5549900"/>
              <a:gd name="connsiteY2" fmla="*/ 2514600 h 3009900"/>
              <a:gd name="connsiteX3" fmla="*/ 0 w 5549900"/>
              <a:gd name="connsiteY3" fmla="*/ 3009900 h 3009900"/>
              <a:gd name="connsiteX4" fmla="*/ 698500 w 5549900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9900" h="3009900">
                <a:moveTo>
                  <a:pt x="698500" y="0"/>
                </a:moveTo>
                <a:lnTo>
                  <a:pt x="5549900" y="0"/>
                </a:lnTo>
                <a:lnTo>
                  <a:pt x="5549900" y="2514600"/>
                </a:lnTo>
                <a:lnTo>
                  <a:pt x="0" y="3009900"/>
                </a:lnTo>
                <a:lnTo>
                  <a:pt x="698500" y="0"/>
                </a:lnTo>
                <a:close/>
              </a:path>
            </a:pathLst>
          </a:custGeom>
          <a:solidFill>
            <a:srgbClr val="E75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926B0-4F92-384B-9217-C8C761D4B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4200" y="589935"/>
            <a:ext cx="3148427" cy="536844"/>
          </a:xfrm>
        </p:spPr>
        <p:txBody>
          <a:bodyPr>
            <a:noAutofit/>
          </a:bodyPr>
          <a:lstStyle/>
          <a:p>
            <a:pPr algn="r"/>
            <a:r>
              <a:rPr lang="en-US" sz="3000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3618932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64D0A84-8263-CF49-932C-E60C09F3E6AB}"/>
              </a:ext>
            </a:extLst>
          </p:cNvPr>
          <p:cNvSpPr/>
          <p:nvPr/>
        </p:nvSpPr>
        <p:spPr>
          <a:xfrm>
            <a:off x="10176587" y="5690118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E62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1B802-B9B4-9A4A-BD12-32A76BDEF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81458-D4B0-7A4D-8D52-27F1E017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5"/>
          <a:stretch/>
        </p:blipFill>
        <p:spPr>
          <a:xfrm>
            <a:off x="4150658" y="0"/>
            <a:ext cx="8041342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93375FC8-FF1A-054D-A6B0-F6D1438B109C}"/>
              </a:ext>
            </a:extLst>
          </p:cNvPr>
          <p:cNvSpPr/>
          <p:nvPr/>
        </p:nvSpPr>
        <p:spPr>
          <a:xfrm>
            <a:off x="0" y="-10160"/>
            <a:ext cx="4864100" cy="6848152"/>
          </a:xfrm>
          <a:custGeom>
            <a:avLst/>
            <a:gdLst>
              <a:gd name="connsiteX0" fmla="*/ 0 w 4864100"/>
              <a:gd name="connsiteY0" fmla="*/ 0 h 6870700"/>
              <a:gd name="connsiteX1" fmla="*/ 4864100 w 4864100"/>
              <a:gd name="connsiteY1" fmla="*/ 0 h 6870700"/>
              <a:gd name="connsiteX2" fmla="*/ 4216400 w 4864100"/>
              <a:gd name="connsiteY2" fmla="*/ 6870700 h 6870700"/>
              <a:gd name="connsiteX3" fmla="*/ 0 w 4864100"/>
              <a:gd name="connsiteY3" fmla="*/ 6870700 h 6870700"/>
              <a:gd name="connsiteX4" fmla="*/ 0 w 4864100"/>
              <a:gd name="connsiteY4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100" h="6870700">
                <a:moveTo>
                  <a:pt x="0" y="0"/>
                </a:moveTo>
                <a:lnTo>
                  <a:pt x="4864100" y="0"/>
                </a:lnTo>
                <a:lnTo>
                  <a:pt x="4216400" y="6870700"/>
                </a:lnTo>
                <a:lnTo>
                  <a:pt x="0" y="6870700"/>
                </a:lnTo>
                <a:lnTo>
                  <a:pt x="0" y="0"/>
                </a:lnTo>
                <a:close/>
              </a:path>
            </a:pathLst>
          </a:custGeom>
          <a:solidFill>
            <a:srgbClr val="E62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926B0-4F92-384B-9217-C8C761D4B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2" y="589934"/>
            <a:ext cx="7420201" cy="1035665"/>
          </a:xfrm>
        </p:spPr>
        <p:txBody>
          <a:bodyPr>
            <a:noAutofit/>
          </a:bodyPr>
          <a:lstStyle/>
          <a:p>
            <a:r>
              <a:rPr lang="en-US" sz="3600" dirty="0"/>
              <a:t>London Resort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6B2D3-EBC6-934D-AE86-F331BFA83563}"/>
              </a:ext>
            </a:extLst>
          </p:cNvPr>
          <p:cNvSpPr txBox="1"/>
          <p:nvPr/>
        </p:nvSpPr>
        <p:spPr>
          <a:xfrm>
            <a:off x="874714" y="1927218"/>
            <a:ext cx="31330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London Resort Company Holdings is proposing to develop a world-class, sustainable, next generation entertainment resort </a:t>
            </a:r>
            <a:r>
              <a:rPr lang="en-US" sz="2000">
                <a:solidFill>
                  <a:schemeClr val="bg1"/>
                </a:solidFill>
              </a:rPr>
              <a:t>on the banks </a:t>
            </a:r>
            <a:r>
              <a:rPr lang="en-GB" sz="2000">
                <a:solidFill>
                  <a:schemeClr val="bg1"/>
                </a:solidFill>
              </a:rPr>
              <a:t>of the River Thames.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23E3CD3-0634-A248-8607-CF0B3874AFE5}"/>
              </a:ext>
            </a:extLst>
          </p:cNvPr>
          <p:cNvSpPr/>
          <p:nvPr/>
        </p:nvSpPr>
        <p:spPr>
          <a:xfrm>
            <a:off x="10176587" y="5672494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E62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21544F-CDDC-2A41-8072-31EA77B0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6003022"/>
            <a:ext cx="1099159" cy="3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8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5A7F3C-F24C-CA46-BF0D-02205F06BEA8}"/>
              </a:ext>
            </a:extLst>
          </p:cNvPr>
          <p:cNvSpPr/>
          <p:nvPr/>
        </p:nvSpPr>
        <p:spPr>
          <a:xfrm>
            <a:off x="0" y="-10160"/>
            <a:ext cx="12192000" cy="6858000"/>
          </a:xfrm>
          <a:prstGeom prst="rect">
            <a:avLst/>
          </a:prstGeom>
          <a:solidFill>
            <a:srgbClr val="ACB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926B0-4F92-384B-9217-C8C761D4B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055" y="589935"/>
            <a:ext cx="5346700" cy="536844"/>
          </a:xfrm>
        </p:spPr>
        <p:txBody>
          <a:bodyPr>
            <a:noAutofit/>
          </a:bodyPr>
          <a:lstStyle/>
          <a:p>
            <a:r>
              <a:rPr lang="en-US" sz="3600" dirty="0"/>
              <a:t>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E341A-D478-2A40-8099-44AA09F88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056" y="1355237"/>
            <a:ext cx="4017524" cy="3812314"/>
          </a:xfrm>
        </p:spPr>
        <p:txBody>
          <a:bodyPr>
            <a:noAutofit/>
          </a:bodyPr>
          <a:lstStyle/>
          <a:p>
            <a:pPr marL="354013" indent="-354013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Unique, immersive world-class destination 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Sustainable and environmentally-responsible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Our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Harnessing natural landscape and riverside location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Innovative, relevant, flexible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A catalyst for job creation and regeneration</a:t>
            </a:r>
          </a:p>
          <a:p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27971A8-2DAB-454E-8FD2-C57893D0C68E}"/>
              </a:ext>
            </a:extLst>
          </p:cNvPr>
          <p:cNvSpPr/>
          <p:nvPr/>
        </p:nvSpPr>
        <p:spPr>
          <a:xfrm>
            <a:off x="10176587" y="5690118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E62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7F3D6D-1F7B-0445-99F8-335010CF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3B5CFD0-E248-D941-84EC-8359BF7509C3}"/>
              </a:ext>
            </a:extLst>
          </p:cNvPr>
          <p:cNvSpPr/>
          <p:nvPr/>
        </p:nvSpPr>
        <p:spPr>
          <a:xfrm>
            <a:off x="-12700" y="0"/>
            <a:ext cx="5130800" cy="6872720"/>
          </a:xfrm>
          <a:custGeom>
            <a:avLst/>
            <a:gdLst>
              <a:gd name="connsiteX0" fmla="*/ 25400 w 5130800"/>
              <a:gd name="connsiteY0" fmla="*/ 0 h 6896100"/>
              <a:gd name="connsiteX1" fmla="*/ 4305300 w 5130800"/>
              <a:gd name="connsiteY1" fmla="*/ 0 h 6896100"/>
              <a:gd name="connsiteX2" fmla="*/ 5130800 w 5130800"/>
              <a:gd name="connsiteY2" fmla="*/ 6896100 h 6896100"/>
              <a:gd name="connsiteX3" fmla="*/ 0 w 5130800"/>
              <a:gd name="connsiteY3" fmla="*/ 6896100 h 6896100"/>
              <a:gd name="connsiteX4" fmla="*/ 25400 w 5130800"/>
              <a:gd name="connsiteY4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800" h="6896100">
                <a:moveTo>
                  <a:pt x="25400" y="0"/>
                </a:moveTo>
                <a:lnTo>
                  <a:pt x="4305300" y="0"/>
                </a:lnTo>
                <a:lnTo>
                  <a:pt x="5130800" y="6896100"/>
                </a:lnTo>
                <a:lnTo>
                  <a:pt x="0" y="6896100"/>
                </a:lnTo>
                <a:cubicBezTo>
                  <a:pt x="8467" y="4597400"/>
                  <a:pt x="16933" y="2298700"/>
                  <a:pt x="2540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5B22C74-096B-814D-9314-F97C0A971C4A}"/>
              </a:ext>
            </a:extLst>
          </p:cNvPr>
          <p:cNvSpPr/>
          <p:nvPr/>
        </p:nvSpPr>
        <p:spPr>
          <a:xfrm>
            <a:off x="8432800" y="-2020"/>
            <a:ext cx="3759200" cy="6874740"/>
          </a:xfrm>
          <a:custGeom>
            <a:avLst/>
            <a:gdLst>
              <a:gd name="connsiteX0" fmla="*/ 0 w 3695700"/>
              <a:gd name="connsiteY0" fmla="*/ 6883400 h 6896100"/>
              <a:gd name="connsiteX1" fmla="*/ 3175000 w 3695700"/>
              <a:gd name="connsiteY1" fmla="*/ 0 h 6896100"/>
              <a:gd name="connsiteX2" fmla="*/ 3695700 w 3695700"/>
              <a:gd name="connsiteY2" fmla="*/ 0 h 6896100"/>
              <a:gd name="connsiteX3" fmla="*/ 3695700 w 3695700"/>
              <a:gd name="connsiteY3" fmla="*/ 6896100 h 6896100"/>
              <a:gd name="connsiteX4" fmla="*/ 0 w 3695700"/>
              <a:gd name="connsiteY4" fmla="*/ 688340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5700" h="6896100">
                <a:moveTo>
                  <a:pt x="0" y="6883400"/>
                </a:moveTo>
                <a:lnTo>
                  <a:pt x="3175000" y="0"/>
                </a:lnTo>
                <a:lnTo>
                  <a:pt x="3695700" y="0"/>
                </a:lnTo>
                <a:lnTo>
                  <a:pt x="3695700" y="6896100"/>
                </a:lnTo>
                <a:lnTo>
                  <a:pt x="0" y="68834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41C58F-B181-1045-91D5-D2DCA9204915}"/>
              </a:ext>
            </a:extLst>
          </p:cNvPr>
          <p:cNvSpPr/>
          <p:nvPr/>
        </p:nvSpPr>
        <p:spPr>
          <a:xfrm>
            <a:off x="10176587" y="5687834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863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2AA120-2EDE-B14E-AA02-076B142F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6026138"/>
            <a:ext cx="1099159" cy="3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33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2B1ACF-7372-D045-A43B-2833DA5F91C4}"/>
              </a:ext>
            </a:extLst>
          </p:cNvPr>
          <p:cNvSpPr txBox="1">
            <a:spLocks/>
          </p:cNvSpPr>
          <p:nvPr/>
        </p:nvSpPr>
        <p:spPr>
          <a:xfrm>
            <a:off x="874712" y="589935"/>
            <a:ext cx="10477915" cy="536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Story so far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9BC4E-E8D0-194F-8AB0-603D145B6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33"/>
          <a:stretch/>
        </p:blipFill>
        <p:spPr>
          <a:xfrm>
            <a:off x="0" y="649225"/>
            <a:ext cx="12191999" cy="6208775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D51735E-3706-074A-B656-F6C2EE87365E}"/>
              </a:ext>
            </a:extLst>
          </p:cNvPr>
          <p:cNvSpPr/>
          <p:nvPr/>
        </p:nvSpPr>
        <p:spPr>
          <a:xfrm>
            <a:off x="10176587" y="5682342"/>
            <a:ext cx="2015413" cy="1175658"/>
          </a:xfrm>
          <a:custGeom>
            <a:avLst/>
            <a:gdLst>
              <a:gd name="connsiteX0" fmla="*/ 2015413 w 2015413"/>
              <a:gd name="connsiteY0" fmla="*/ 211494 h 1175658"/>
              <a:gd name="connsiteX1" fmla="*/ 2015413 w 2015413"/>
              <a:gd name="connsiteY1" fmla="*/ 1175658 h 1175658"/>
              <a:gd name="connsiteX2" fmla="*/ 472751 w 2015413"/>
              <a:gd name="connsiteY2" fmla="*/ 1175658 h 1175658"/>
              <a:gd name="connsiteX3" fmla="*/ 0 w 2015413"/>
              <a:gd name="connsiteY3" fmla="*/ 0 h 1175658"/>
              <a:gd name="connsiteX4" fmla="*/ 2015413 w 2015413"/>
              <a:gd name="connsiteY4" fmla="*/ 211494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413" h="1175658">
                <a:moveTo>
                  <a:pt x="2015413" y="211494"/>
                </a:moveTo>
                <a:lnTo>
                  <a:pt x="2015413" y="1175658"/>
                </a:lnTo>
                <a:lnTo>
                  <a:pt x="472751" y="1175658"/>
                </a:lnTo>
                <a:lnTo>
                  <a:pt x="0" y="0"/>
                </a:lnTo>
                <a:lnTo>
                  <a:pt x="2015413" y="211494"/>
                </a:lnTo>
                <a:close/>
              </a:path>
            </a:pathLst>
          </a:custGeom>
          <a:solidFill>
            <a:srgbClr val="E75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2041D-35C1-1649-9F84-4346FCF56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020646"/>
            <a:ext cx="1099159" cy="396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7C72B-71B1-4E6B-8830-352A58FB932F}"/>
              </a:ext>
            </a:extLst>
          </p:cNvPr>
          <p:cNvSpPr txBox="1"/>
          <p:nvPr/>
        </p:nvSpPr>
        <p:spPr>
          <a:xfrm>
            <a:off x="7355840" y="2745894"/>
            <a:ext cx="103632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B0F0"/>
                </a:solidFill>
              </a:rPr>
              <a:t>Winter</a:t>
            </a:r>
          </a:p>
          <a:p>
            <a:pPr algn="ctr"/>
            <a:r>
              <a:rPr lang="en-GB" sz="1400" dirty="0">
                <a:solidFill>
                  <a:srgbClr val="00B0F0"/>
                </a:solidFill>
              </a:rPr>
              <a:t>2020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DCO application </a:t>
            </a:r>
          </a:p>
          <a:p>
            <a:pPr algn="ctr"/>
            <a:r>
              <a:rPr lang="en-GB" sz="1000" dirty="0">
                <a:solidFill>
                  <a:schemeClr val="bg1"/>
                </a:solidFill>
              </a:rPr>
              <a:t>submitted</a:t>
            </a:r>
          </a:p>
        </p:txBody>
      </p:sp>
    </p:spTree>
    <p:extLst>
      <p:ext uri="{BB962C8B-B14F-4D97-AF65-F5344CB8AC3E}">
        <p14:creationId xmlns:p14="http://schemas.microsoft.com/office/powerpoint/2010/main" val="301025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793EFC-012E-B240-B897-7176E9FF5B1C}"/>
              </a:ext>
            </a:extLst>
          </p:cNvPr>
          <p:cNvSpPr txBox="1">
            <a:spLocks/>
          </p:cNvSpPr>
          <p:nvPr/>
        </p:nvSpPr>
        <p:spPr>
          <a:xfrm>
            <a:off x="874713" y="589935"/>
            <a:ext cx="10562544" cy="536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Project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861979-9EFB-A74E-9E31-47871E7425A9}"/>
              </a:ext>
            </a:extLst>
          </p:cNvPr>
          <p:cNvSpPr/>
          <p:nvPr/>
        </p:nvSpPr>
        <p:spPr>
          <a:xfrm>
            <a:off x="874713" y="1355237"/>
            <a:ext cx="8751887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</a:rPr>
              <a:t>New Entertainment Resort founded on sustainable and low-carbon principles</a:t>
            </a:r>
          </a:p>
          <a:p>
            <a:pPr>
              <a:spcAft>
                <a:spcPts val="600"/>
              </a:spcAft>
            </a:pPr>
            <a:endParaRPr lang="en-GB" sz="20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</a:rPr>
              <a:t>Key features include: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Two theme park gates, to be opened in phases – 2024 and by 2029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Hotels, retail, dining and entertainment - more entertainment, eSports, </a:t>
            </a:r>
            <a:r>
              <a:rPr lang="en-GB" sz="2000" dirty="0" err="1">
                <a:solidFill>
                  <a:schemeClr val="bg1"/>
                </a:solidFill>
              </a:rPr>
              <a:t>Conferention</a:t>
            </a:r>
            <a:r>
              <a:rPr lang="en-GB" sz="2000" dirty="0">
                <a:solidFill>
                  <a:schemeClr val="bg1"/>
                </a:solidFill>
              </a:rPr>
              <a:t> Centre, Water park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Operational housing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Transport interchanges for rail, coach, ferry, taxis, cars and visitors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Park and Glide at Tilbury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Access road and main junction with A2(T)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Car parking, utility compounds, renewable energy sources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 top 20 global theme park with attendance of 12.5 million</a:t>
            </a:r>
            <a:br>
              <a:rPr lang="en-GB" sz="2000" dirty="0">
                <a:solidFill>
                  <a:schemeClr val="bg1"/>
                </a:solidFill>
              </a:rPr>
            </a:b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2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071A5F-E971-AC49-8196-21538FAC7924}"/>
              </a:ext>
            </a:extLst>
          </p:cNvPr>
          <p:cNvSpPr txBox="1">
            <a:spLocks/>
          </p:cNvSpPr>
          <p:nvPr/>
        </p:nvSpPr>
        <p:spPr>
          <a:xfrm>
            <a:off x="9167813" y="589934"/>
            <a:ext cx="3024187" cy="1035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/>
              <a:t>Masterplan</a:t>
            </a:r>
            <a:r>
              <a:rPr lang="en-US" sz="3600"/>
              <a:t> </a:t>
            </a:r>
          </a:p>
          <a:p>
            <a:r>
              <a:rPr lang="en-US" sz="3600"/>
              <a:t>illustrative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4B062-07C3-9E4C-80F5-319C1DFD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3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51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2A2F2D-28E3-2245-870A-0EDE0ECCF4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Relatively high unemployment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Pockets of deprivation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Relatively low qualifications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Low productivity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Lack of vocational opportunities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Low employment indicators for some under-represented groups (women, ethnic minorities, 16-24 YOs)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9B0218-9123-DF49-A2C0-8F4083614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502" y="638040"/>
            <a:ext cx="8514097" cy="536844"/>
          </a:xfrm>
        </p:spPr>
        <p:txBody>
          <a:bodyPr>
            <a:noAutofit/>
          </a:bodyPr>
          <a:lstStyle/>
          <a:p>
            <a:r>
              <a:rPr lang="en-US" sz="3600" b="1" dirty="0"/>
              <a:t>Identified employment and skills issues</a:t>
            </a:r>
          </a:p>
        </p:txBody>
      </p:sp>
    </p:spTree>
    <p:extLst>
      <p:ext uri="{BB962C8B-B14F-4D97-AF65-F5344CB8AC3E}">
        <p14:creationId xmlns:p14="http://schemas.microsoft.com/office/powerpoint/2010/main" val="231940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731032C-4C91-8A4F-BB35-2BAD8CC61FC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9992" y="1033472"/>
            <a:ext cx="9315730" cy="579210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D19FDE-7197-794C-B962-BBD5DEE42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992" y="496628"/>
            <a:ext cx="6489700" cy="536844"/>
          </a:xfrm>
        </p:spPr>
        <p:txBody>
          <a:bodyPr>
            <a:noAutofit/>
          </a:bodyPr>
          <a:lstStyle/>
          <a:p>
            <a:r>
              <a:rPr lang="en-US" sz="3600" b="1"/>
              <a:t>Issues, policy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353120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2A2F2D-28E3-2245-870A-0EDE0ECCF4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Creating local employment opportunities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Providing career paths, not just jobs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Addressing skills gaps and promoting career choices through training and working with local schools, colleges and universities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Celebrating diversity and inclusion</a:t>
            </a:r>
          </a:p>
          <a:p>
            <a:pPr>
              <a:spcBef>
                <a:spcPct val="0"/>
              </a:spcBef>
            </a:pPr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9B0218-9123-DF49-A2C0-8F4083614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502" y="638040"/>
            <a:ext cx="10078737" cy="536844"/>
          </a:xfrm>
        </p:spPr>
        <p:txBody>
          <a:bodyPr>
            <a:noAutofit/>
          </a:bodyPr>
          <a:lstStyle/>
          <a:p>
            <a:r>
              <a:rPr lang="en-US" sz="3600" b="1" dirty="0"/>
              <a:t>London Resort Employment and skills objectives</a:t>
            </a:r>
          </a:p>
        </p:txBody>
      </p:sp>
    </p:spTree>
    <p:extLst>
      <p:ext uri="{BB962C8B-B14F-4D97-AF65-F5344CB8AC3E}">
        <p14:creationId xmlns:p14="http://schemas.microsoft.com/office/powerpoint/2010/main" val="2323460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ondon Resort">
      <a:dk1>
        <a:srgbClr val="000000"/>
      </a:dk1>
      <a:lt1>
        <a:srgbClr val="FFFFFF"/>
      </a:lt1>
      <a:dk2>
        <a:srgbClr val="E62647"/>
      </a:dk2>
      <a:lt2>
        <a:srgbClr val="E7E6E6"/>
      </a:lt2>
      <a:accent1>
        <a:srgbClr val="273271"/>
      </a:accent1>
      <a:accent2>
        <a:srgbClr val="E9530D"/>
      </a:accent2>
      <a:accent3>
        <a:srgbClr val="A5A5A5"/>
      </a:accent3>
      <a:accent4>
        <a:srgbClr val="FFB20C"/>
      </a:accent4>
      <a:accent5>
        <a:srgbClr val="63C7D5"/>
      </a:accent5>
      <a:accent6>
        <a:srgbClr val="EAACB6"/>
      </a:accent6>
      <a:hlink>
        <a:srgbClr val="005B9A"/>
      </a:hlink>
      <a:folHlink>
        <a:srgbClr val="6A00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34A7656483B74FB66C73ECEA17E281" ma:contentTypeVersion="14" ma:contentTypeDescription="Create a new document." ma:contentTypeScope="" ma:versionID="7b4c043b83833dfa6c7653fe92e5177a">
  <xsd:schema xmlns:xsd="http://www.w3.org/2001/XMLSchema" xmlns:xs="http://www.w3.org/2001/XMLSchema" xmlns:p="http://schemas.microsoft.com/office/2006/metadata/properties" xmlns:ns2="a9f12287-5f74-4593-92c9-e973669b9a71" xmlns:ns3="6140e513-9c0e-4e73-9b29-9e780522eb94" targetNamespace="http://schemas.microsoft.com/office/2006/metadata/properties" ma:root="true" ma:fieldsID="4ba1f8288ec5762bba5a4e6839ae30ba" ns2:_="" ns3:_="">
    <xsd:import namespace="a9f12287-5f74-4593-92c9-e973669b9a71"/>
    <xsd:import namespace="6140e513-9c0e-4e73-9b29-9e780522eb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f12287-5f74-4593-92c9-e973669b9a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0e513-9c0e-4e73-9b29-9e780522eb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a9f12287-5f74-4593-92c9-e973669b9a71" xsi:nil="true"/>
  </documentManagement>
</p:properties>
</file>

<file path=customXml/itemProps1.xml><?xml version="1.0" encoding="utf-8"?>
<ds:datastoreItem xmlns:ds="http://schemas.openxmlformats.org/officeDocument/2006/customXml" ds:itemID="{6BB8BF1A-1191-49A9-8994-C7943938B388}"/>
</file>

<file path=customXml/itemProps2.xml><?xml version="1.0" encoding="utf-8"?>
<ds:datastoreItem xmlns:ds="http://schemas.openxmlformats.org/officeDocument/2006/customXml" ds:itemID="{F7379F2D-F955-4221-AE4A-7CBEDCB437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CF391C-A805-47CE-877B-901066E2A04F}">
  <ds:schemaRefs>
    <ds:schemaRef ds:uri="4c0a75d5-bc23-4913-b08f-a4387a4a0fa2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88a247d-7c25-431e-8ec4-57d18fe74ca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778</Words>
  <Application>Microsoft Office PowerPoint</Application>
  <PresentationFormat>Widescreen</PresentationFormat>
  <Paragraphs>161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London Resort  Employment and skills SELEP Major Projects skills webinar</vt:lpstr>
      <vt:lpstr>London Resort</vt:lpstr>
      <vt:lpstr>Vision</vt:lpstr>
      <vt:lpstr>PowerPoint Presentation</vt:lpstr>
      <vt:lpstr>PowerPoint Presentation</vt:lpstr>
      <vt:lpstr>PowerPoint Presentation</vt:lpstr>
      <vt:lpstr>Identified employment and skills issues</vt:lpstr>
      <vt:lpstr>Issues, policy and objectives</vt:lpstr>
      <vt:lpstr>London Resort Employment and skills objectives</vt:lpstr>
      <vt:lpstr>Construction jobs</vt:lpstr>
      <vt:lpstr>Direct operational jobs</vt:lpstr>
      <vt:lpstr>Employment and skills - implementation</vt:lpstr>
      <vt:lpstr>Identifying &amp; responding to skills gaps (examples)</vt:lpstr>
      <vt:lpstr>Employment and skills - monitoring</vt:lpstr>
      <vt:lpstr>Find out more: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Kelly</dc:creator>
  <cp:lastModifiedBy>Elizabeth Bamford</cp:lastModifiedBy>
  <cp:revision>8</cp:revision>
  <cp:lastPrinted>2020-07-15T16:28:19Z</cp:lastPrinted>
  <dcterms:created xsi:type="dcterms:W3CDTF">2020-06-19T11:16:18Z</dcterms:created>
  <dcterms:modified xsi:type="dcterms:W3CDTF">2021-05-26T08:11:11Z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0x010100BB34A7656483B74FB66C73ECEA17E281</vt:lpwstr>
  </property>
</Properties>
</file>