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91" r:id="rId3"/>
    <p:sldId id="266" r:id="rId4"/>
    <p:sldId id="284" r:id="rId5"/>
    <p:sldId id="267" r:id="rId6"/>
    <p:sldId id="277" r:id="rId7"/>
    <p:sldId id="278" r:id="rId8"/>
    <p:sldId id="276" r:id="rId9"/>
    <p:sldId id="279" r:id="rId10"/>
    <p:sldId id="280" r:id="rId11"/>
    <p:sldId id="274" r:id="rId12"/>
    <p:sldId id="281" r:id="rId13"/>
    <p:sldId id="286" r:id="rId14"/>
    <p:sldId id="292" r:id="rId15"/>
    <p:sldId id="287" r:id="rId16"/>
    <p:sldId id="288" r:id="rId17"/>
    <p:sldId id="289" r:id="rId18"/>
    <p:sldId id="290" r:id="rId19"/>
    <p:sldId id="282" r:id="rId20"/>
    <p:sldId id="283"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245" autoAdjust="0"/>
  </p:normalViewPr>
  <p:slideViewPr>
    <p:cSldViewPr snapToGrid="0">
      <p:cViewPr varScale="1">
        <p:scale>
          <a:sx n="69" d="100"/>
          <a:sy n="69" d="100"/>
        </p:scale>
        <p:origin x="960" y="66"/>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0C38097E-0B35-4D87-9307-EB8863FF6C00}" type="datetimeFigureOut">
              <a:rPr lang="en-GB" smtClean="0"/>
              <a:t>30/04/2018</a:t>
            </a:fld>
            <a:endParaRPr lang="en-GB"/>
          </a:p>
        </p:txBody>
      </p:sp>
      <p:sp>
        <p:nvSpPr>
          <p:cNvPr id="4" name="Footer Placeholder 3"/>
          <p:cNvSpPr>
            <a:spLocks noGrp="1"/>
          </p:cNvSpPr>
          <p:nvPr>
            <p:ph type="ftr" sz="quarter" idx="2"/>
          </p:nvPr>
        </p:nvSpPr>
        <p:spPr>
          <a:xfrm>
            <a:off x="1"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5"/>
            <a:ext cx="2945659" cy="498055"/>
          </a:xfrm>
          <a:prstGeom prst="rect">
            <a:avLst/>
          </a:prstGeom>
        </p:spPr>
        <p:txBody>
          <a:bodyPr vert="horz" lIns="91440" tIns="45720" rIns="91440" bIns="45720" rtlCol="0" anchor="b"/>
          <a:lstStyle>
            <a:lvl1pPr algn="r">
              <a:defRPr sz="1200"/>
            </a:lvl1pPr>
          </a:lstStyle>
          <a:p>
            <a:fld id="{494F7B9A-5943-4DEE-8E58-3CD55B079180}" type="slidenum">
              <a:rPr lang="en-GB" smtClean="0"/>
              <a:t>‹#›</a:t>
            </a:fld>
            <a:endParaRPr lang="en-GB"/>
          </a:p>
        </p:txBody>
      </p:sp>
    </p:spTree>
    <p:extLst>
      <p:ext uri="{BB962C8B-B14F-4D97-AF65-F5344CB8AC3E}">
        <p14:creationId xmlns:p14="http://schemas.microsoft.com/office/powerpoint/2010/main" val="3937770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896C05-568C-4180-92FB-08C58452FACA}" type="datetimeFigureOut">
              <a:rPr lang="en-GB" smtClean="0"/>
              <a:t>30/04/2018</a:t>
            </a:fld>
            <a:endParaRPr lang="en-GB"/>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44A4E4E-D5FC-4F6F-AE60-40D1E1B6D542}" type="slidenum">
              <a:rPr lang="en-GB" smtClean="0"/>
              <a:t>‹#›</a:t>
            </a:fld>
            <a:endParaRPr lang="en-GB"/>
          </a:p>
        </p:txBody>
      </p:sp>
    </p:spTree>
    <p:extLst>
      <p:ext uri="{BB962C8B-B14F-4D97-AF65-F5344CB8AC3E}">
        <p14:creationId xmlns:p14="http://schemas.microsoft.com/office/powerpoint/2010/main" val="86240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brief from Graham is as follows</a:t>
            </a:r>
          </a:p>
          <a:p>
            <a:endParaRPr lang="en-GB" dirty="0"/>
          </a:p>
          <a:p>
            <a:r>
              <a:rPr lang="en-GB" dirty="0"/>
              <a:t>5-10 </a:t>
            </a:r>
            <a:r>
              <a:rPr lang="en-GB" dirty="0" err="1"/>
              <a:t>mins</a:t>
            </a:r>
            <a:r>
              <a:rPr lang="en-GB" dirty="0"/>
              <a:t> on ESCG,</a:t>
            </a:r>
            <a:r>
              <a:rPr lang="en-GB" baseline="0" dirty="0"/>
              <a:t> how we got there and what it will do for East Sussex</a:t>
            </a:r>
          </a:p>
          <a:p>
            <a:endParaRPr lang="en-GB" baseline="0" dirty="0"/>
          </a:p>
          <a:p>
            <a:r>
              <a:rPr lang="en-GB" baseline="0" dirty="0"/>
              <a:t>15-20 </a:t>
            </a:r>
            <a:r>
              <a:rPr lang="en-GB" baseline="0" dirty="0" err="1"/>
              <a:t>mins</a:t>
            </a:r>
            <a:r>
              <a:rPr lang="en-GB" baseline="0" dirty="0"/>
              <a:t> – what ESCG is already doing or could do in terms of growth and support to businesses and stakeholders with specific reference to the 5 growth sectors:</a:t>
            </a:r>
          </a:p>
          <a:p>
            <a:endParaRPr lang="en-GB" baseline="0" dirty="0"/>
          </a:p>
          <a:p>
            <a:pPr marL="228600" indent="-228600">
              <a:buFont typeface="+mj-lt"/>
              <a:buAutoNum type="arabicPeriod"/>
            </a:pPr>
            <a:r>
              <a:rPr lang="en-GB" baseline="0" dirty="0"/>
              <a:t>Construction</a:t>
            </a:r>
          </a:p>
          <a:p>
            <a:pPr marL="228600" indent="-228600">
              <a:buFont typeface="+mj-lt"/>
              <a:buAutoNum type="arabicPeriod"/>
            </a:pPr>
            <a:r>
              <a:rPr lang="en-GB" baseline="0" dirty="0"/>
              <a:t>Care</a:t>
            </a:r>
          </a:p>
          <a:p>
            <a:pPr marL="228600" indent="-228600">
              <a:buFont typeface="+mj-lt"/>
              <a:buAutoNum type="arabicPeriod"/>
            </a:pPr>
            <a:r>
              <a:rPr lang="en-GB" baseline="0" dirty="0"/>
              <a:t>Engineering and Manufacturing</a:t>
            </a:r>
          </a:p>
          <a:p>
            <a:pPr marL="228600" indent="-228600">
              <a:buFont typeface="+mj-lt"/>
              <a:buAutoNum type="arabicPeriod"/>
            </a:pPr>
            <a:r>
              <a:rPr lang="en-GB" baseline="0" dirty="0"/>
              <a:t>Land based and the visitor economy</a:t>
            </a:r>
          </a:p>
          <a:p>
            <a:pPr marL="228600" indent="-228600">
              <a:buFont typeface="+mj-lt"/>
              <a:buAutoNum type="arabicPeriod"/>
            </a:pPr>
            <a:r>
              <a:rPr lang="en-GB" baseline="0" dirty="0"/>
              <a:t>Creative and Digital</a:t>
            </a:r>
          </a:p>
        </p:txBody>
      </p:sp>
      <p:sp>
        <p:nvSpPr>
          <p:cNvPr id="4" name="Slide Number Placeholder 3"/>
          <p:cNvSpPr>
            <a:spLocks noGrp="1"/>
          </p:cNvSpPr>
          <p:nvPr>
            <p:ph type="sldNum" sz="quarter" idx="10"/>
          </p:nvPr>
        </p:nvSpPr>
        <p:spPr/>
        <p:txBody>
          <a:bodyPr/>
          <a:lstStyle/>
          <a:p>
            <a:fld id="{744A4E4E-D5FC-4F6F-AE60-40D1E1B6D542}" type="slidenum">
              <a:rPr lang="en-GB" smtClean="0"/>
              <a:t>1</a:t>
            </a:fld>
            <a:endParaRPr lang="en-GB"/>
          </a:p>
        </p:txBody>
      </p:sp>
    </p:spTree>
    <p:extLst>
      <p:ext uri="{BB962C8B-B14F-4D97-AF65-F5344CB8AC3E}">
        <p14:creationId xmlns:p14="http://schemas.microsoft.com/office/powerpoint/2010/main" val="2694245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err="1">
                <a:solidFill>
                  <a:schemeClr val="tx1"/>
                </a:solidFill>
                <a:effectLst/>
                <a:latin typeface="+mn-lt"/>
                <a:ea typeface="+mn-ea"/>
                <a:cs typeface="+mn-cs"/>
              </a:rPr>
              <a:t>TechResort</a:t>
            </a:r>
            <a:r>
              <a:rPr lang="en-GB" sz="1200" b="0" i="0" u="none" strike="noStrike" kern="1200" dirty="0">
                <a:solidFill>
                  <a:schemeClr val="tx1"/>
                </a:solidFill>
                <a:effectLst/>
                <a:latin typeface="+mn-lt"/>
                <a:ea typeface="+mn-ea"/>
                <a:cs typeface="+mn-cs"/>
              </a:rPr>
              <a:t> is a social enterprise</a:t>
            </a:r>
            <a:r>
              <a:rPr lang="en-GB" sz="1200" b="0" i="0" u="none" strike="noStrike" kern="1200" baseline="0" dirty="0">
                <a:solidFill>
                  <a:schemeClr val="tx1"/>
                </a:solidFill>
                <a:effectLst/>
                <a:latin typeface="+mn-lt"/>
                <a:ea typeface="+mn-ea"/>
                <a:cs typeface="+mn-cs"/>
              </a:rPr>
              <a:t> that provides a range of services including provision aimed at </a:t>
            </a:r>
            <a:r>
              <a:rPr lang="en-GB" sz="1200" b="0" i="0" u="none" strike="noStrike" kern="1200" dirty="0">
                <a:solidFill>
                  <a:schemeClr val="tx1"/>
                </a:solidFill>
                <a:effectLst/>
                <a:latin typeface="+mn-lt"/>
                <a:ea typeface="+mn-ea"/>
                <a:cs typeface="+mn-cs"/>
              </a:rPr>
              <a:t>8 to 18 year olds providing them with the opportunity to code, make and explore – they are in essence</a:t>
            </a:r>
            <a:r>
              <a:rPr lang="en-GB" sz="1200" b="0" i="0" u="none" strike="noStrike" kern="1200" baseline="0" dirty="0">
                <a:solidFill>
                  <a:schemeClr val="tx1"/>
                </a:solidFill>
                <a:effectLst/>
                <a:latin typeface="+mn-lt"/>
                <a:ea typeface="+mn-ea"/>
                <a:cs typeface="+mn-cs"/>
              </a:rPr>
              <a:t> a digital training organisation for young people.</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Again this is a nod to Graham – could we look as part of the estates strategy to provide incubator space for SMEs so that we co-create programmes </a:t>
            </a:r>
            <a:r>
              <a:rPr lang="en-GB" sz="1200" b="0" i="0" u="none" strike="noStrike" kern="1200" baseline="0" dirty="0" err="1">
                <a:solidFill>
                  <a:schemeClr val="tx1"/>
                </a:solidFill>
                <a:effectLst/>
                <a:latin typeface="+mn-lt"/>
                <a:ea typeface="+mn-ea"/>
                <a:cs typeface="+mn-cs"/>
              </a:rPr>
              <a:t>etc</a:t>
            </a:r>
            <a:r>
              <a:rPr lang="en-GB" sz="1200" b="0" i="0" u="none" strike="noStrike" kern="1200" baseline="0" dirty="0">
                <a:solidFill>
                  <a:schemeClr val="tx1"/>
                </a:solidFill>
                <a:effectLst/>
                <a:latin typeface="+mn-lt"/>
                <a:ea typeface="+mn-ea"/>
                <a:cs typeface="+mn-cs"/>
              </a:rPr>
              <a:t>?</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The programmes we offer are mainly focused upon the back end e.g. website development, servers and systems rather than how to use Word </a:t>
            </a:r>
            <a:r>
              <a:rPr lang="en-GB" sz="1200" b="0" i="0" u="none" strike="noStrike" kern="1200" baseline="0" dirty="0" err="1">
                <a:solidFill>
                  <a:schemeClr val="tx1"/>
                </a:solidFill>
                <a:effectLst/>
                <a:latin typeface="+mn-lt"/>
                <a:ea typeface="+mn-ea"/>
                <a:cs typeface="+mn-cs"/>
              </a:rPr>
              <a:t>etc</a:t>
            </a:r>
            <a:r>
              <a:rPr lang="en-GB" sz="1200" b="0" i="0" u="none" strike="noStrike" kern="1200" baseline="0" dirty="0">
                <a:solidFill>
                  <a:schemeClr val="tx1"/>
                </a:solidFill>
                <a:effectLst/>
                <a:latin typeface="+mn-lt"/>
                <a:ea typeface="+mn-ea"/>
                <a:cs typeface="+mn-cs"/>
              </a:rPr>
              <a:t> – although we do these too!</a:t>
            </a:r>
          </a:p>
          <a:p>
            <a:endParaRPr lang="en-GB" sz="1200" b="0" i="0" u="none" strike="noStrike" kern="1200" baseline="0" dirty="0">
              <a:solidFill>
                <a:schemeClr val="tx1"/>
              </a:solidFill>
              <a:effectLst/>
              <a:latin typeface="+mn-lt"/>
              <a:ea typeface="+mn-ea"/>
              <a:cs typeface="+mn-cs"/>
            </a:endParaRPr>
          </a:p>
          <a:p>
            <a:r>
              <a:rPr lang="en-GB" sz="1200" b="0" i="0" u="none" strike="noStrike" kern="1200" baseline="0" dirty="0">
                <a:solidFill>
                  <a:schemeClr val="tx1"/>
                </a:solidFill>
                <a:effectLst/>
                <a:latin typeface="+mn-lt"/>
                <a:ea typeface="+mn-ea"/>
                <a:cs typeface="+mn-cs"/>
              </a:rPr>
              <a:t>The final bullet relates to our 150 art and design HE Students… could we link better with businesses who cannot afford creative support and link this into their programmes… this could equally apply to FE students too and we could set up a design studio where student gain work experience on live (and paid for but at low cost) projects e.g. websites, leaflets or marketing campaigns.</a:t>
            </a: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10</a:t>
            </a:fld>
            <a:endParaRPr lang="en-GB"/>
          </a:p>
        </p:txBody>
      </p:sp>
    </p:spTree>
    <p:extLst>
      <p:ext uri="{BB962C8B-B14F-4D97-AF65-F5344CB8AC3E}">
        <p14:creationId xmlns:p14="http://schemas.microsoft.com/office/powerpoint/2010/main" val="3587832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HE in this area is</a:t>
            </a:r>
            <a:r>
              <a:rPr lang="en-GB" baseline="0" dirty="0"/>
              <a:t> all in Hastings and is likely to remain there.</a:t>
            </a:r>
          </a:p>
          <a:p>
            <a:endParaRPr lang="en-GB" baseline="0" dirty="0"/>
          </a:p>
          <a:p>
            <a:r>
              <a:rPr lang="en-GB" baseline="0" dirty="0"/>
              <a:t>We have develop a number of short courses with employers…. The vacuum course has had over 200 students on in it in 3 to 4 years (30 hours per course) and Lean techniques refers to a new course being developed that helps firms look at every stage of production with the view to taking out any small snags in the processes therefore speeding up that production/productivity of the business etc.</a:t>
            </a:r>
          </a:p>
          <a:p>
            <a:endParaRPr lang="en-GB" baseline="0" dirty="0"/>
          </a:p>
          <a:p>
            <a:r>
              <a:rPr lang="en-GB" baseline="0" dirty="0"/>
              <a:t>The third bullet point is linked to some ESF funding called Community Led Local Development (CLLD) and we are working with Marshall </a:t>
            </a:r>
            <a:r>
              <a:rPr lang="en-GB" baseline="0" dirty="0" err="1"/>
              <a:t>Tufflex</a:t>
            </a:r>
            <a:r>
              <a:rPr lang="en-GB" baseline="0" dirty="0"/>
              <a:t> and other firms to develop a small training space so that workers on that estate can participate in training courses immediately next to their workplace. This could also become a research and test bed centre which would be exciting….</a:t>
            </a:r>
          </a:p>
          <a:p>
            <a:endParaRPr lang="en-GB" baseline="0" dirty="0"/>
          </a:p>
          <a:p>
            <a:r>
              <a:rPr lang="en-GB" baseline="0" dirty="0"/>
              <a:t>Final point is again looking to the future. SDC have run some robotics modules but we would need investment in the kit so again another potential opportunity for the estates reshape… and again is a nod to the idea of getting ES known for something other than winemaking (like the ageing example on the care slide).</a:t>
            </a: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11</a:t>
            </a:fld>
            <a:endParaRPr lang="en-GB"/>
          </a:p>
        </p:txBody>
      </p:sp>
    </p:spTree>
    <p:extLst>
      <p:ext uri="{BB962C8B-B14F-4D97-AF65-F5344CB8AC3E}">
        <p14:creationId xmlns:p14="http://schemas.microsoft.com/office/powerpoint/2010/main" val="3931997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actually </a:t>
            </a:r>
            <a:r>
              <a:rPr lang="en-GB" dirty="0" err="1"/>
              <a:t>Landbased</a:t>
            </a:r>
            <a:r>
              <a:rPr lang="en-GB" dirty="0"/>
              <a:t> and Visitor economy as a target growth sector</a:t>
            </a:r>
            <a:r>
              <a:rPr lang="en-GB" baseline="0" dirty="0"/>
              <a:t> but as Plumpton are working on the former part we should be working on the latter! Might be worth name checking Plumpton with this point? (Jeremy is likely to be there presenting too)</a:t>
            </a:r>
          </a:p>
          <a:p>
            <a:endParaRPr lang="en-GB" baseline="0" dirty="0"/>
          </a:p>
          <a:p>
            <a:r>
              <a:rPr lang="en-GB" baseline="0" dirty="0"/>
              <a:t>Our offer is much more traditional here – mainly front and back of house hospitality </a:t>
            </a:r>
          </a:p>
          <a:p>
            <a:endParaRPr lang="en-GB" baseline="0" dirty="0"/>
          </a:p>
          <a:p>
            <a:r>
              <a:rPr lang="en-GB" baseline="0" dirty="0"/>
              <a:t>But I have flagged the fact that all SCC students get to train in different settings in-house</a:t>
            </a:r>
          </a:p>
          <a:p>
            <a:endParaRPr lang="en-GB" baseline="0" dirty="0"/>
          </a:p>
          <a:p>
            <a:r>
              <a:rPr lang="en-GB" baseline="0" dirty="0"/>
              <a:t>We have a L4 C&amp;G Hospitality Management course in Hastings (as an apprenticeship) but this is small</a:t>
            </a:r>
          </a:p>
          <a:p>
            <a:endParaRPr lang="en-GB" baseline="0" dirty="0"/>
          </a:p>
          <a:p>
            <a:r>
              <a:rPr lang="en-GB" baseline="0" dirty="0"/>
              <a:t>Eastbourne Borough Council have been exploring setting up a hotel school and SDC are included in the thinking but it has stalled – I think we need to state that we would be interested in doing something different like this hence the last bullet….</a:t>
            </a: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12</a:t>
            </a:fld>
            <a:endParaRPr lang="en-GB"/>
          </a:p>
        </p:txBody>
      </p:sp>
    </p:spTree>
    <p:extLst>
      <p:ext uri="{BB962C8B-B14F-4D97-AF65-F5344CB8AC3E}">
        <p14:creationId xmlns:p14="http://schemas.microsoft.com/office/powerpoint/2010/main" val="104432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these are self explanatory but enable the discussion to open up after this slide</a:t>
            </a:r>
          </a:p>
        </p:txBody>
      </p:sp>
      <p:sp>
        <p:nvSpPr>
          <p:cNvPr id="4" name="Slide Number Placeholder 3"/>
          <p:cNvSpPr>
            <a:spLocks noGrp="1"/>
          </p:cNvSpPr>
          <p:nvPr>
            <p:ph type="sldNum" sz="quarter" idx="10"/>
          </p:nvPr>
        </p:nvSpPr>
        <p:spPr/>
        <p:txBody>
          <a:bodyPr/>
          <a:lstStyle/>
          <a:p>
            <a:fld id="{744A4E4E-D5FC-4F6F-AE60-40D1E1B6D542}" type="slidenum">
              <a:rPr lang="en-GB" smtClean="0"/>
              <a:t>19</a:t>
            </a:fld>
            <a:endParaRPr lang="en-GB"/>
          </a:p>
        </p:txBody>
      </p:sp>
    </p:spTree>
    <p:extLst>
      <p:ext uri="{BB962C8B-B14F-4D97-AF65-F5344CB8AC3E}">
        <p14:creationId xmlns:p14="http://schemas.microsoft.com/office/powerpoint/2010/main" val="3359692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4A4E4E-D5FC-4F6F-AE60-40D1E1B6D542}" type="slidenum">
              <a:rPr lang="en-GB" smtClean="0"/>
              <a:t>20</a:t>
            </a:fld>
            <a:endParaRPr lang="en-GB"/>
          </a:p>
        </p:txBody>
      </p:sp>
    </p:spTree>
    <p:extLst>
      <p:ext uri="{BB962C8B-B14F-4D97-AF65-F5344CB8AC3E}">
        <p14:creationId xmlns:p14="http://schemas.microsoft.com/office/powerpoint/2010/main" val="272413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brief from Graham is as follows</a:t>
            </a:r>
          </a:p>
          <a:p>
            <a:endParaRPr lang="en-GB" dirty="0"/>
          </a:p>
          <a:p>
            <a:r>
              <a:rPr lang="en-GB" dirty="0"/>
              <a:t>5-10 </a:t>
            </a:r>
            <a:r>
              <a:rPr lang="en-GB" dirty="0" err="1"/>
              <a:t>mins</a:t>
            </a:r>
            <a:r>
              <a:rPr lang="en-GB" dirty="0"/>
              <a:t> on ESCG,</a:t>
            </a:r>
            <a:r>
              <a:rPr lang="en-GB" baseline="0" dirty="0"/>
              <a:t> how we got there and what it will do for East Sussex</a:t>
            </a:r>
          </a:p>
          <a:p>
            <a:endParaRPr lang="en-GB" baseline="0" dirty="0"/>
          </a:p>
          <a:p>
            <a:r>
              <a:rPr lang="en-GB" baseline="0" dirty="0"/>
              <a:t>15-20 </a:t>
            </a:r>
            <a:r>
              <a:rPr lang="en-GB" baseline="0" dirty="0" err="1"/>
              <a:t>mins</a:t>
            </a:r>
            <a:r>
              <a:rPr lang="en-GB" baseline="0" dirty="0"/>
              <a:t> – what ESCG is already doing or could do in terms of growth and support to businesses and stakeholders with specific reference to the 5 growth sectors:</a:t>
            </a:r>
          </a:p>
          <a:p>
            <a:endParaRPr lang="en-GB" baseline="0" dirty="0"/>
          </a:p>
          <a:p>
            <a:pPr marL="228600" indent="-228600">
              <a:buFont typeface="+mj-lt"/>
              <a:buAutoNum type="arabicPeriod"/>
            </a:pPr>
            <a:r>
              <a:rPr lang="en-GB" baseline="0" dirty="0"/>
              <a:t>Construction</a:t>
            </a:r>
          </a:p>
          <a:p>
            <a:pPr marL="228600" indent="-228600">
              <a:buFont typeface="+mj-lt"/>
              <a:buAutoNum type="arabicPeriod"/>
            </a:pPr>
            <a:r>
              <a:rPr lang="en-GB" baseline="0" dirty="0"/>
              <a:t>Care</a:t>
            </a:r>
          </a:p>
          <a:p>
            <a:pPr marL="228600" indent="-228600">
              <a:buFont typeface="+mj-lt"/>
              <a:buAutoNum type="arabicPeriod"/>
            </a:pPr>
            <a:r>
              <a:rPr lang="en-GB" baseline="0" dirty="0"/>
              <a:t>Engineering and Manufacturing</a:t>
            </a:r>
          </a:p>
          <a:p>
            <a:pPr marL="228600" indent="-228600">
              <a:buFont typeface="+mj-lt"/>
              <a:buAutoNum type="arabicPeriod"/>
            </a:pPr>
            <a:r>
              <a:rPr lang="en-GB" baseline="0" dirty="0"/>
              <a:t>Land based and the visitor economy</a:t>
            </a:r>
          </a:p>
          <a:p>
            <a:pPr marL="228600" indent="-228600">
              <a:buFont typeface="+mj-lt"/>
              <a:buAutoNum type="arabicPeriod"/>
            </a:pPr>
            <a:r>
              <a:rPr lang="en-GB" baseline="0" dirty="0"/>
              <a:t>Creative and Digital</a:t>
            </a:r>
          </a:p>
        </p:txBody>
      </p:sp>
      <p:sp>
        <p:nvSpPr>
          <p:cNvPr id="4" name="Slide Number Placeholder 3"/>
          <p:cNvSpPr>
            <a:spLocks noGrp="1"/>
          </p:cNvSpPr>
          <p:nvPr>
            <p:ph type="sldNum" sz="quarter" idx="10"/>
          </p:nvPr>
        </p:nvSpPr>
        <p:spPr/>
        <p:txBody>
          <a:bodyPr/>
          <a:lstStyle/>
          <a:p>
            <a:fld id="{744A4E4E-D5FC-4F6F-AE60-40D1E1B6D542}" type="slidenum">
              <a:rPr lang="en-GB" smtClean="0"/>
              <a:t>2</a:t>
            </a:fld>
            <a:endParaRPr lang="en-GB"/>
          </a:p>
        </p:txBody>
      </p:sp>
    </p:spTree>
    <p:extLst>
      <p:ext uri="{BB962C8B-B14F-4D97-AF65-F5344CB8AC3E}">
        <p14:creationId xmlns:p14="http://schemas.microsoft.com/office/powerpoint/2010/main" val="390155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Formed by merger of Sussex Coast and Sussex Downs Colleges </a:t>
            </a:r>
            <a:r>
              <a:rPr lang="en-GB" sz="1200" baseline="0" dirty="0"/>
              <a:t>o</a:t>
            </a:r>
            <a:r>
              <a:rPr lang="en-GB" dirty="0"/>
              <a:t>n 28</a:t>
            </a:r>
            <a:r>
              <a:rPr lang="en-GB" baseline="30000" dirty="0"/>
              <a:t>th</a:t>
            </a:r>
            <a:r>
              <a:rPr lang="en-GB" dirty="0"/>
              <a:t> March 2018</a:t>
            </a:r>
          </a:p>
          <a:p>
            <a:pPr marL="171450" indent="-171450">
              <a:buFont typeface="Arial" panose="020B0604020202020204" pitchFamily="34" charset="0"/>
              <a:buChar char="•"/>
            </a:pPr>
            <a:r>
              <a:rPr lang="en-GB" sz="1200" dirty="0"/>
              <a:t>Largest Further Education College in East Sussex with 18,000</a:t>
            </a:r>
            <a:r>
              <a:rPr lang="en-GB" sz="1200" baseline="0" dirty="0"/>
              <a:t> students annually studying anything from pottery to BA/BSc</a:t>
            </a:r>
          </a:p>
          <a:p>
            <a:pPr marL="171450" indent="-171450">
              <a:buFont typeface="Arial" panose="020B0604020202020204" pitchFamily="34" charset="0"/>
              <a:buChar char="•"/>
            </a:pPr>
            <a:r>
              <a:rPr lang="en-GB" sz="1200" baseline="0" dirty="0"/>
              <a:t>Focused upon the needs of the county for growth and skills</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3</a:t>
            </a:fld>
            <a:endParaRPr lang="en-GB"/>
          </a:p>
        </p:txBody>
      </p:sp>
    </p:spTree>
    <p:extLst>
      <p:ext uri="{BB962C8B-B14F-4D97-AF65-F5344CB8AC3E}">
        <p14:creationId xmlns:p14="http://schemas.microsoft.com/office/powerpoint/2010/main" val="201013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4A4E4E-D5FC-4F6F-AE60-40D1E1B6D542}" type="slidenum">
              <a:rPr lang="en-GB" smtClean="0"/>
              <a:t>4</a:t>
            </a:fld>
            <a:endParaRPr lang="en-GB"/>
          </a:p>
        </p:txBody>
      </p:sp>
    </p:spTree>
    <p:extLst>
      <p:ext uri="{BB962C8B-B14F-4D97-AF65-F5344CB8AC3E}">
        <p14:creationId xmlns:p14="http://schemas.microsoft.com/office/powerpoint/2010/main" val="1819763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thought it was helpful</a:t>
            </a:r>
            <a:r>
              <a:rPr lang="en-GB" baseline="0" dirty="0"/>
              <a:t> to outline the senior structure and the next two slides to showcase how we can improve standards and innovate to meet local need….</a:t>
            </a: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5</a:t>
            </a:fld>
            <a:endParaRPr lang="en-GB"/>
          </a:p>
        </p:txBody>
      </p:sp>
    </p:spTree>
    <p:extLst>
      <p:ext uri="{BB962C8B-B14F-4D97-AF65-F5344CB8AC3E}">
        <p14:creationId xmlns:p14="http://schemas.microsoft.com/office/powerpoint/2010/main" val="370017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4A4E4E-D5FC-4F6F-AE60-40D1E1B6D542}" type="slidenum">
              <a:rPr lang="en-GB" smtClean="0"/>
              <a:t>6</a:t>
            </a:fld>
            <a:endParaRPr lang="en-GB"/>
          </a:p>
        </p:txBody>
      </p:sp>
    </p:spTree>
    <p:extLst>
      <p:ext uri="{BB962C8B-B14F-4D97-AF65-F5344CB8AC3E}">
        <p14:creationId xmlns:p14="http://schemas.microsoft.com/office/powerpoint/2010/main" val="277050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Segway between the two sections of the presentation where</a:t>
            </a:r>
            <a:r>
              <a:rPr lang="en-GB" baseline="0" dirty="0"/>
              <a:t> I will now go onto what the Group is already doing and what it could do within the 5 growth sectors…</a:t>
            </a:r>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7</a:t>
            </a:fld>
            <a:endParaRPr lang="en-GB"/>
          </a:p>
        </p:txBody>
      </p:sp>
    </p:spTree>
    <p:extLst>
      <p:ext uri="{BB962C8B-B14F-4D97-AF65-F5344CB8AC3E}">
        <p14:creationId xmlns:p14="http://schemas.microsoft.com/office/powerpoint/2010/main" val="3024270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Developers East Sussex (DES) – a regular</a:t>
            </a:r>
            <a:r>
              <a:rPr lang="en-GB" baseline="0" dirty="0"/>
              <a:t> meeting of the main local developers in the county and Skills East Sussex (SES) Construction employers group</a:t>
            </a:r>
            <a:endParaRPr lang="en-GB" dirty="0"/>
          </a:p>
          <a:p>
            <a:endParaRPr lang="en-GB" dirty="0"/>
          </a:p>
          <a:p>
            <a:r>
              <a:rPr lang="en-GB" dirty="0"/>
              <a:t>This</a:t>
            </a:r>
            <a:r>
              <a:rPr lang="en-GB" baseline="0" dirty="0"/>
              <a:t> new curriculum is increasing the range of technical and professional skills within the sector whilst retaining the trade element which we have a strong range of provision in already.</a:t>
            </a:r>
          </a:p>
          <a:p>
            <a:endParaRPr lang="en-GB" baseline="0" dirty="0"/>
          </a:p>
          <a:p>
            <a:r>
              <a:rPr lang="en-GB" baseline="0" dirty="0"/>
              <a:t>The provision above feeds the UoB revised programme in CBE</a:t>
            </a:r>
          </a:p>
          <a:p>
            <a:endParaRPr lang="en-GB" baseline="0" dirty="0"/>
          </a:p>
          <a:p>
            <a:r>
              <a:rPr lang="en-GB" b="0" baseline="0" dirty="0"/>
              <a:t>Building Partnerships is the programme that Clare W-T is working up with Eastbourne BC. They will fund a staff member to grow the range of placements and apprenticeships that are delivered on any new build which will benefit us in terms of income and study programmes providing meaningful work placements.</a:t>
            </a:r>
          </a:p>
          <a:p>
            <a:endParaRPr lang="en-GB" b="0" baseline="0" dirty="0"/>
          </a:p>
          <a:p>
            <a:r>
              <a:rPr lang="en-GB" b="0" baseline="0" dirty="0"/>
              <a:t>S106 = Section 106 which agreements between Local Authorities and developers of sites that provide funding for things like public realm (parks, gardens or public pieces of art) in/around new developments and this includes commitments (either additional funding to develop them or actual starts) for apprenticeships and/or work placements etc. so basically it is additional contributions from developers on key social or economic things that add value to the building development.</a:t>
            </a:r>
            <a:endParaRPr lang="en-GB" b="0" dirty="0"/>
          </a:p>
        </p:txBody>
      </p:sp>
      <p:sp>
        <p:nvSpPr>
          <p:cNvPr id="4" name="Slide Number Placeholder 3"/>
          <p:cNvSpPr>
            <a:spLocks noGrp="1"/>
          </p:cNvSpPr>
          <p:nvPr>
            <p:ph type="sldNum" sz="quarter" idx="10"/>
          </p:nvPr>
        </p:nvSpPr>
        <p:spPr/>
        <p:txBody>
          <a:bodyPr/>
          <a:lstStyle/>
          <a:p>
            <a:fld id="{744A4E4E-D5FC-4F6F-AE60-40D1E1B6D542}" type="slidenum">
              <a:rPr lang="en-GB" smtClean="0"/>
              <a:t>8</a:t>
            </a:fld>
            <a:endParaRPr lang="en-GB"/>
          </a:p>
        </p:txBody>
      </p:sp>
    </p:spTree>
    <p:extLst>
      <p:ext uri="{BB962C8B-B14F-4D97-AF65-F5344CB8AC3E}">
        <p14:creationId xmlns:p14="http://schemas.microsoft.com/office/powerpoint/2010/main" val="403888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it</a:t>
            </a:r>
            <a:r>
              <a:rPr lang="en-GB" baseline="0" dirty="0"/>
              <a:t> is worth pointing out that the Access programme is there for adults that have missed the opportunity to gain </a:t>
            </a:r>
            <a:r>
              <a:rPr lang="en-GB" baseline="0" dirty="0" err="1"/>
              <a:t>quals</a:t>
            </a:r>
            <a:r>
              <a:rPr lang="en-GB" baseline="0" dirty="0"/>
              <a:t> that enable them to progress to university, especially in this sector which has falling numbers of applicants for those HE programmes.</a:t>
            </a:r>
          </a:p>
          <a:p>
            <a:endParaRPr lang="en-GB" baseline="0" dirty="0"/>
          </a:p>
          <a:p>
            <a:r>
              <a:rPr lang="en-GB" baseline="0" dirty="0"/>
              <a:t>We are developing e-learning modules that we can fund via AEB – these are aimed at lower skilled workers to upskill them.</a:t>
            </a:r>
          </a:p>
          <a:p>
            <a:endParaRPr lang="en-GB" baseline="0" dirty="0"/>
          </a:p>
          <a:p>
            <a:r>
              <a:rPr lang="en-GB" baseline="0" dirty="0"/>
              <a:t>The targeted groups are older people and those adults with mental health issues. CCG = Clinical Commissioning Groups</a:t>
            </a:r>
          </a:p>
          <a:p>
            <a:endParaRPr lang="en-GB" baseline="0" dirty="0"/>
          </a:p>
          <a:p>
            <a:pPr algn="l">
              <a:lnSpc>
                <a:spcPct val="100000"/>
              </a:lnSpc>
              <a:spcBef>
                <a:spcPts val="0"/>
              </a:spcBef>
            </a:pPr>
            <a:r>
              <a:rPr lang="en-GB" baseline="0" dirty="0"/>
              <a:t>The final bullet point is linked to a key aim of Graham Peters – to set something up in East Sussex that is world class and market leading. University of Sussex have a </a:t>
            </a:r>
            <a:r>
              <a:rPr lang="en-GB" sz="1800" dirty="0"/>
              <a:t>Centre for Innovation and Research in Wellbeing which focuses upon </a:t>
            </a:r>
            <a:r>
              <a:rPr lang="en-GB" sz="1600" dirty="0"/>
              <a:t>Ageing, health, mental health, children and migration and I think we could work with them and others to set</a:t>
            </a:r>
            <a:r>
              <a:rPr lang="en-GB" sz="1600" baseline="0" dirty="0"/>
              <a:t> up something in the county that develops new programmes (and potentially products to aid professionals in this area but also the residents themselves to age well!)</a:t>
            </a:r>
            <a:endParaRPr lang="en-GB" sz="1600" dirty="0"/>
          </a:p>
          <a:p>
            <a:endParaRPr lang="en-GB" dirty="0"/>
          </a:p>
        </p:txBody>
      </p:sp>
      <p:sp>
        <p:nvSpPr>
          <p:cNvPr id="4" name="Slide Number Placeholder 3"/>
          <p:cNvSpPr>
            <a:spLocks noGrp="1"/>
          </p:cNvSpPr>
          <p:nvPr>
            <p:ph type="sldNum" sz="quarter" idx="10"/>
          </p:nvPr>
        </p:nvSpPr>
        <p:spPr/>
        <p:txBody>
          <a:bodyPr/>
          <a:lstStyle/>
          <a:p>
            <a:fld id="{744A4E4E-D5FC-4F6F-AE60-40D1E1B6D542}" type="slidenum">
              <a:rPr lang="en-GB" smtClean="0"/>
              <a:t>9</a:t>
            </a:fld>
            <a:endParaRPr lang="en-GB"/>
          </a:p>
        </p:txBody>
      </p:sp>
    </p:spTree>
    <p:extLst>
      <p:ext uri="{BB962C8B-B14F-4D97-AF65-F5344CB8AC3E}">
        <p14:creationId xmlns:p14="http://schemas.microsoft.com/office/powerpoint/2010/main" val="66431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6266BE4-E733-4A26-8B2C-EECD7A6364D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37956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66BE4-E733-4A26-8B2C-EECD7A6364D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327174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66BE4-E733-4A26-8B2C-EECD7A6364D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105622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6266BE4-E733-4A26-8B2C-EECD7A6364D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3635748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266BE4-E733-4A26-8B2C-EECD7A6364D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2781449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6266BE4-E733-4A26-8B2C-EECD7A6364D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64847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266BE4-E733-4A26-8B2C-EECD7A6364DE}" type="datetimeFigureOut">
              <a:rPr lang="en-GB" smtClean="0"/>
              <a:t>30/04/2018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16411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6266BE4-E733-4A26-8B2C-EECD7A6364DE}" type="datetimeFigureOut">
              <a:rPr lang="en-GB" smtClean="0"/>
              <a:t>30/04/2018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132824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66BE4-E733-4A26-8B2C-EECD7A6364DE}" type="datetimeFigureOut">
              <a:rPr lang="en-GB" smtClean="0"/>
              <a:t>30/04/2018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171253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266BE4-E733-4A26-8B2C-EECD7A6364D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406554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266BE4-E733-4A26-8B2C-EECD7A6364D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A9603-40DD-484F-B58D-B2FA0FAD5F7D}" type="slidenum">
              <a:rPr lang="en-GB" smtClean="0"/>
              <a:t>‹#›</a:t>
            </a:fld>
            <a:endParaRPr lang="en-GB"/>
          </a:p>
        </p:txBody>
      </p:sp>
    </p:spTree>
    <p:extLst>
      <p:ext uri="{BB962C8B-B14F-4D97-AF65-F5344CB8AC3E}">
        <p14:creationId xmlns:p14="http://schemas.microsoft.com/office/powerpoint/2010/main" val="156782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66BE4-E733-4A26-8B2C-EECD7A6364DE}" type="datetimeFigureOut">
              <a:rPr lang="en-GB" smtClean="0"/>
              <a:t>30/04/2018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A9603-40DD-484F-B58D-B2FA0FAD5F7D}" type="slidenum">
              <a:rPr lang="en-GB" smtClean="0"/>
              <a:t>‹#›</a:t>
            </a:fld>
            <a:endParaRPr lang="en-GB"/>
          </a:p>
        </p:txBody>
      </p:sp>
    </p:spTree>
    <p:extLst>
      <p:ext uri="{BB962C8B-B14F-4D97-AF65-F5344CB8AC3E}">
        <p14:creationId xmlns:p14="http://schemas.microsoft.com/office/powerpoint/2010/main" val="1758262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atsby.org.uk/education/about/applying-for-suppor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dshelley@sussexcoast.ac.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24000" y="673633"/>
            <a:ext cx="9144000" cy="3756286"/>
          </a:xfrm>
        </p:spPr>
        <p:txBody>
          <a:bodyPr>
            <a:normAutofit/>
          </a:bodyPr>
          <a:lstStyle/>
          <a:p>
            <a:r>
              <a:rPr lang="en-GB" b="1" dirty="0" smtClean="0"/>
              <a:t>Who are we?</a:t>
            </a:r>
            <a:br>
              <a:rPr lang="en-GB" b="1" dirty="0" smtClean="0"/>
            </a:br>
            <a:r>
              <a:rPr lang="en-GB" b="1" dirty="0" smtClean="0"/>
              <a:t/>
            </a:r>
            <a:br>
              <a:rPr lang="en-GB" b="1" dirty="0" smtClean="0"/>
            </a:br>
            <a:r>
              <a:rPr lang="en-GB" b="1" dirty="0" smtClean="0"/>
              <a:t>Merged 29</a:t>
            </a:r>
            <a:r>
              <a:rPr lang="en-GB" b="1" baseline="30000" dirty="0" smtClean="0"/>
              <a:t>th</a:t>
            </a:r>
            <a:r>
              <a:rPr lang="en-GB" b="1" dirty="0" smtClean="0"/>
              <a:t> March 2018</a:t>
            </a:r>
            <a:endParaRPr lang="en-GB" b="1" dirty="0"/>
          </a:p>
        </p:txBody>
      </p:sp>
      <p:sp>
        <p:nvSpPr>
          <p:cNvPr id="11" name="Subtitle 10"/>
          <p:cNvSpPr>
            <a:spLocks noGrp="1"/>
          </p:cNvSpPr>
          <p:nvPr>
            <p:ph type="subTitle" idx="1"/>
          </p:nvPr>
        </p:nvSpPr>
        <p:spPr/>
        <p:txBody>
          <a:bodyPr/>
          <a:lstStyle/>
          <a:p>
            <a:endParaRPr lang="en-GB" dirty="0"/>
          </a:p>
          <a:p>
            <a:endParaRPr lang="en-GB"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994430" y="5938442"/>
            <a:ext cx="1678305" cy="82740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293043" y="5917418"/>
            <a:ext cx="1678940" cy="899795"/>
          </a:xfrm>
          <a:prstGeom prst="rect">
            <a:avLst/>
          </a:prstGeom>
        </p:spPr>
      </p:pic>
      <p:pic>
        <p:nvPicPr>
          <p:cNvPr id="9" name="Picture 8" descr="C:\Users\shelleyd\Documents\SCC-SDC Joint Project\SSS logo_no_strap.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2291" y="5917418"/>
            <a:ext cx="2107564" cy="848429"/>
          </a:xfrm>
          <a:prstGeom prst="rect">
            <a:avLst/>
          </a:prstGeom>
          <a:noFill/>
          <a:ln>
            <a:noFill/>
          </a:ln>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10058400" y="7998"/>
            <a:ext cx="2133600" cy="1019908"/>
          </a:xfrm>
          <a:prstGeom prst="rect">
            <a:avLst/>
          </a:prstGeom>
        </p:spPr>
      </p:pic>
    </p:spTree>
    <p:extLst>
      <p:ext uri="{BB962C8B-B14F-4D97-AF65-F5344CB8AC3E}">
        <p14:creationId xmlns:p14="http://schemas.microsoft.com/office/powerpoint/2010/main" val="289529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sz="4000" b="1" dirty="0"/>
              <a:t>Digital &amp; Creative</a:t>
            </a:r>
          </a:p>
        </p:txBody>
      </p:sp>
      <p:sp>
        <p:nvSpPr>
          <p:cNvPr id="2" name="Content Placeholder 1"/>
          <p:cNvSpPr>
            <a:spLocks noGrp="1"/>
          </p:cNvSpPr>
          <p:nvPr>
            <p:ph sz="half" idx="1"/>
          </p:nvPr>
        </p:nvSpPr>
        <p:spPr>
          <a:xfrm>
            <a:off x="838200" y="1825625"/>
            <a:ext cx="5181600" cy="4668960"/>
          </a:xfrm>
        </p:spPr>
        <p:txBody>
          <a:bodyPr>
            <a:normAutofit/>
          </a:bodyPr>
          <a:lstStyle/>
          <a:p>
            <a:r>
              <a:rPr lang="en-GB" sz="2600" dirty="0" smtClean="0"/>
              <a:t>Orgs co-locating at our colleges, </a:t>
            </a:r>
            <a:r>
              <a:rPr lang="en-GB" sz="2600" dirty="0" err="1" smtClean="0"/>
              <a:t>eg</a:t>
            </a:r>
            <a:r>
              <a:rPr lang="en-GB" sz="2600" dirty="0" smtClean="0"/>
              <a:t> Tech Resort at EB</a:t>
            </a:r>
            <a:endParaRPr lang="en-GB" sz="1200" dirty="0"/>
          </a:p>
          <a:p>
            <a:r>
              <a:rPr lang="en-GB" sz="2600" dirty="0"/>
              <a:t>Growing </a:t>
            </a:r>
            <a:r>
              <a:rPr lang="en-GB" sz="2600" dirty="0" smtClean="0"/>
              <a:t>computing </a:t>
            </a:r>
            <a:r>
              <a:rPr lang="en-GB" sz="2600" dirty="0"/>
              <a:t>provision up to </a:t>
            </a:r>
            <a:r>
              <a:rPr lang="en-GB" sz="2600" dirty="0" smtClean="0"/>
              <a:t>BSc </a:t>
            </a:r>
            <a:r>
              <a:rPr lang="en-GB" sz="2600" dirty="0"/>
              <a:t>focused upon networking and systems </a:t>
            </a:r>
            <a:r>
              <a:rPr lang="en-GB" sz="2600" dirty="0" smtClean="0"/>
              <a:t>design</a:t>
            </a:r>
            <a:endParaRPr lang="en-GB" sz="1200" dirty="0"/>
          </a:p>
          <a:p>
            <a:r>
              <a:rPr lang="en-GB" sz="2600" dirty="0"/>
              <a:t>Emerging </a:t>
            </a:r>
            <a:r>
              <a:rPr lang="en-GB" sz="2600" dirty="0" smtClean="0"/>
              <a:t>industry - cyber security</a:t>
            </a:r>
          </a:p>
          <a:p>
            <a:pPr lvl="1"/>
            <a:r>
              <a:rPr lang="en-GB" sz="2200" dirty="0" smtClean="0"/>
              <a:t>Share &amp; protect data</a:t>
            </a:r>
          </a:p>
          <a:p>
            <a:r>
              <a:rPr lang="en-GB" sz="2600" dirty="0" smtClean="0"/>
              <a:t>The majority of HE is creative</a:t>
            </a:r>
          </a:p>
          <a:p>
            <a:pPr lvl="1"/>
            <a:r>
              <a:rPr lang="en-GB" sz="2200" dirty="0" smtClean="0"/>
              <a:t>Undergraduates – work for you</a:t>
            </a:r>
          </a:p>
          <a:p>
            <a:pPr lvl="1"/>
            <a:r>
              <a:rPr lang="en-GB" sz="2200" dirty="0" smtClean="0"/>
              <a:t>Qualified – your people!</a:t>
            </a:r>
            <a:endParaRPr lang="en-GB" sz="2200" dirty="0"/>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19800" y="1984067"/>
            <a:ext cx="5948868" cy="3854776"/>
          </a:xfr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0058400" y="71746"/>
            <a:ext cx="2133600" cy="1019908"/>
          </a:xfrm>
          <a:prstGeom prst="rect">
            <a:avLst/>
          </a:prstGeom>
        </p:spPr>
      </p:pic>
    </p:spTree>
    <p:extLst>
      <p:ext uri="{BB962C8B-B14F-4D97-AF65-F5344CB8AC3E}">
        <p14:creationId xmlns:p14="http://schemas.microsoft.com/office/powerpoint/2010/main" val="234146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65125"/>
            <a:ext cx="10713720" cy="1325563"/>
          </a:xfrm>
        </p:spPr>
        <p:txBody>
          <a:bodyPr/>
          <a:lstStyle/>
          <a:p>
            <a:r>
              <a:rPr lang="en-GB" b="1" dirty="0"/>
              <a:t>Manufacturing &amp; Engineering</a:t>
            </a:r>
          </a:p>
        </p:txBody>
      </p:sp>
      <p:sp>
        <p:nvSpPr>
          <p:cNvPr id="5" name="Content Placeholder 4"/>
          <p:cNvSpPr>
            <a:spLocks noGrp="1"/>
          </p:cNvSpPr>
          <p:nvPr>
            <p:ph sz="half" idx="1"/>
          </p:nvPr>
        </p:nvSpPr>
        <p:spPr>
          <a:xfrm>
            <a:off x="640080" y="1825624"/>
            <a:ext cx="5379720" cy="4622067"/>
          </a:xfrm>
        </p:spPr>
        <p:txBody>
          <a:bodyPr>
            <a:normAutofit/>
          </a:bodyPr>
          <a:lstStyle/>
          <a:p>
            <a:r>
              <a:rPr lang="en-GB" dirty="0"/>
              <a:t>Wide range of programmes up to BSc (Hastings)</a:t>
            </a:r>
          </a:p>
          <a:p>
            <a:endParaRPr lang="en-GB" sz="1400" dirty="0"/>
          </a:p>
          <a:p>
            <a:r>
              <a:rPr lang="en-GB" dirty="0"/>
              <a:t>Innovative short </a:t>
            </a:r>
            <a:r>
              <a:rPr lang="en-GB" dirty="0" smtClean="0"/>
              <a:t>courses</a:t>
            </a:r>
          </a:p>
          <a:p>
            <a:pPr lvl="1"/>
            <a:r>
              <a:rPr lang="en-GB" dirty="0"/>
              <a:t>V</a:t>
            </a:r>
            <a:r>
              <a:rPr lang="en-GB" dirty="0" smtClean="0"/>
              <a:t>acuum technology</a:t>
            </a:r>
          </a:p>
          <a:p>
            <a:pPr lvl="1"/>
            <a:r>
              <a:rPr lang="en-GB" dirty="0" smtClean="0"/>
              <a:t>Lean </a:t>
            </a:r>
            <a:r>
              <a:rPr lang="en-GB" dirty="0"/>
              <a:t>techniques developed with </a:t>
            </a:r>
            <a:r>
              <a:rPr lang="en-GB" dirty="0" smtClean="0"/>
              <a:t>employers</a:t>
            </a:r>
            <a:endParaRPr lang="en-GB" sz="1000" dirty="0"/>
          </a:p>
          <a:p>
            <a:r>
              <a:rPr lang="en-GB" dirty="0" smtClean="0"/>
              <a:t>Funding to set up spaces </a:t>
            </a:r>
            <a:r>
              <a:rPr lang="en-GB" b="1" u="sng" dirty="0" smtClean="0"/>
              <a:t>near</a:t>
            </a:r>
            <a:r>
              <a:rPr lang="en-GB" dirty="0" smtClean="0"/>
              <a:t> employers in Hastings</a:t>
            </a:r>
            <a:endParaRPr lang="en-GB" sz="1500" dirty="0"/>
          </a:p>
          <a:p>
            <a:r>
              <a:rPr lang="en-GB" dirty="0"/>
              <a:t>Keen to expand </a:t>
            </a:r>
            <a:r>
              <a:rPr lang="en-GB" dirty="0" smtClean="0"/>
              <a:t>specialisms </a:t>
            </a:r>
            <a:r>
              <a:rPr lang="en-GB" dirty="0"/>
              <a:t>to meet future </a:t>
            </a:r>
            <a:r>
              <a:rPr lang="en-GB" dirty="0" smtClean="0"/>
              <a:t>growth, </a:t>
            </a:r>
            <a:r>
              <a:rPr lang="en-GB" dirty="0"/>
              <a:t>e.g. robotics</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2055813"/>
            <a:ext cx="5714747" cy="3807235"/>
          </a:xfr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294230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visitor economy</a:t>
            </a:r>
          </a:p>
        </p:txBody>
      </p:sp>
      <p:sp>
        <p:nvSpPr>
          <p:cNvPr id="5" name="Content Placeholder 4"/>
          <p:cNvSpPr>
            <a:spLocks noGrp="1"/>
          </p:cNvSpPr>
          <p:nvPr>
            <p:ph sz="half" idx="1"/>
          </p:nvPr>
        </p:nvSpPr>
        <p:spPr>
          <a:xfrm>
            <a:off x="354330" y="1825625"/>
            <a:ext cx="5665470" cy="4715852"/>
          </a:xfrm>
        </p:spPr>
        <p:txBody>
          <a:bodyPr>
            <a:normAutofit/>
          </a:bodyPr>
          <a:lstStyle/>
          <a:p>
            <a:pPr>
              <a:spcBef>
                <a:spcPts val="2400"/>
              </a:spcBef>
            </a:pPr>
            <a:r>
              <a:rPr lang="en-GB" dirty="0" smtClean="0"/>
              <a:t>Extensive and traditional hospitality &amp; catering provision</a:t>
            </a:r>
          </a:p>
          <a:p>
            <a:pPr>
              <a:spcBef>
                <a:spcPts val="2400"/>
              </a:spcBef>
            </a:pPr>
            <a:r>
              <a:rPr lang="en-GB" dirty="0" smtClean="0"/>
              <a:t>Canteen – fine dining</a:t>
            </a:r>
          </a:p>
          <a:p>
            <a:pPr>
              <a:spcBef>
                <a:spcPts val="2400"/>
              </a:spcBef>
            </a:pPr>
            <a:r>
              <a:rPr lang="en-GB" dirty="0" smtClean="0"/>
              <a:t>Want to modernise this</a:t>
            </a:r>
          </a:p>
          <a:p>
            <a:pPr>
              <a:spcBef>
                <a:spcPts val="2400"/>
              </a:spcBef>
            </a:pPr>
            <a:r>
              <a:rPr lang="en-GB" dirty="0" smtClean="0"/>
              <a:t>Sector training, </a:t>
            </a:r>
            <a:r>
              <a:rPr lang="en-GB" dirty="0" err="1" smtClean="0"/>
              <a:t>eg</a:t>
            </a:r>
            <a:r>
              <a:rPr lang="en-GB" dirty="0" smtClean="0"/>
              <a:t> hotel school</a:t>
            </a:r>
            <a:endParaRPr lang="en-GB" dirty="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1825625"/>
            <a:ext cx="5480538" cy="4090993"/>
          </a:xfr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229116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3599" y="1836690"/>
            <a:ext cx="11217828" cy="3184619"/>
          </a:xfrm>
        </p:spPr>
        <p:txBody>
          <a:bodyPr>
            <a:normAutofit/>
          </a:bodyPr>
          <a:lstStyle/>
          <a:p>
            <a:r>
              <a:rPr lang="en-US" b="1" dirty="0" smtClean="0"/>
              <a:t>Wider planning with partners</a:t>
            </a:r>
            <a:br>
              <a:rPr lang="en-US" b="1" dirty="0" smtClean="0"/>
            </a:br>
            <a:r>
              <a:rPr lang="en-US" b="1" dirty="0" smtClean="0"/>
              <a:t/>
            </a:r>
            <a:br>
              <a:rPr lang="en-US" b="1" dirty="0" smtClean="0"/>
            </a:br>
            <a:r>
              <a:rPr lang="en-US" i="1" dirty="0" smtClean="0"/>
              <a:t>David Smith</a:t>
            </a:r>
            <a:endParaRPr lang="en-US"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214021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406" y="1148489"/>
            <a:ext cx="10302240" cy="1764528"/>
          </a:xfrm>
        </p:spPr>
        <p:txBody>
          <a:bodyPr>
            <a:normAutofit fontScale="90000"/>
          </a:bodyPr>
          <a:lstStyle/>
          <a:p>
            <a:r>
              <a:rPr lang="en-US" dirty="0" smtClean="0"/>
              <a:t>East Sussex – integrating public benefit planning beyond city regions</a:t>
            </a:r>
            <a:endParaRPr lang="en-US" dirty="0"/>
          </a:p>
        </p:txBody>
      </p:sp>
      <p:sp>
        <p:nvSpPr>
          <p:cNvPr id="3" name="Subtitle 2"/>
          <p:cNvSpPr>
            <a:spLocks noGrp="1"/>
          </p:cNvSpPr>
          <p:nvPr>
            <p:ph type="subTitle" idx="1"/>
          </p:nvPr>
        </p:nvSpPr>
        <p:spPr/>
        <p:txBody>
          <a:bodyPr/>
          <a:lstStyle/>
          <a:p>
            <a:r>
              <a:rPr lang="en-US" dirty="0" smtClean="0"/>
              <a:t>A potential case study in new approaches to education and skills investment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229279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88234" cy="1325563"/>
          </a:xfrm>
        </p:spPr>
        <p:txBody>
          <a:bodyPr>
            <a:normAutofit/>
          </a:bodyPr>
          <a:lstStyle/>
          <a:p>
            <a:r>
              <a:rPr lang="en-US" dirty="0" smtClean="0"/>
              <a:t>East Sussex College Group attracts national interest</a:t>
            </a:r>
            <a:endParaRPr lang="en-US" dirty="0"/>
          </a:p>
        </p:txBody>
      </p:sp>
      <p:sp>
        <p:nvSpPr>
          <p:cNvPr id="3" name="Content Placeholder 2"/>
          <p:cNvSpPr>
            <a:spLocks noGrp="1"/>
          </p:cNvSpPr>
          <p:nvPr>
            <p:ph idx="1"/>
          </p:nvPr>
        </p:nvSpPr>
        <p:spPr/>
        <p:txBody>
          <a:bodyPr/>
          <a:lstStyle/>
          <a:p>
            <a:r>
              <a:rPr lang="en-US" dirty="0" smtClean="0"/>
              <a:t>Transaction Unit: full and ‘first time’ support (loan and grant = £12 million)</a:t>
            </a:r>
          </a:p>
          <a:p>
            <a:r>
              <a:rPr lang="en-US" dirty="0" smtClean="0"/>
              <a:t>Merger process completed in 8 months (July 2017 to March 2018)</a:t>
            </a:r>
          </a:p>
          <a:p>
            <a:r>
              <a:rPr lang="en-US" dirty="0" smtClean="0"/>
              <a:t>Commendation for the development of ‘collaboratively planned’, comprehensive Estates Strategy by July 2019 </a:t>
            </a:r>
          </a:p>
          <a:p>
            <a:r>
              <a:rPr lang="en-US" dirty="0" smtClean="0"/>
              <a:t>‘Group Prospectus’ by September 2019</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37557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attraction of ‘East </a:t>
            </a:r>
            <a:r>
              <a:rPr lang="en-US" dirty="0" err="1" smtClean="0"/>
              <a:t>Sussexness</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Gestation of ESCG through Transition Board – primary input ESCC, SELEP and </a:t>
            </a:r>
            <a:r>
              <a:rPr lang="en-US" dirty="0" err="1" smtClean="0"/>
              <a:t>UoB</a:t>
            </a:r>
            <a:r>
              <a:rPr lang="en-US" dirty="0" smtClean="0"/>
              <a:t> on design and development</a:t>
            </a:r>
          </a:p>
          <a:p>
            <a:r>
              <a:rPr lang="en-US" dirty="0" smtClean="0"/>
              <a:t>Secondary dialogues: C2C, </a:t>
            </a:r>
            <a:r>
              <a:rPr lang="en-US" dirty="0" err="1" smtClean="0"/>
              <a:t>UoSx</a:t>
            </a:r>
            <a:r>
              <a:rPr lang="en-US" dirty="0" smtClean="0"/>
              <a:t>, colleges, boroughs and districts</a:t>
            </a:r>
          </a:p>
          <a:p>
            <a:r>
              <a:rPr lang="en-US" dirty="0" smtClean="0"/>
              <a:t>Creates a foundation document on ESCG Vision and Ambitions that pledges:</a:t>
            </a:r>
          </a:p>
          <a:p>
            <a:r>
              <a:rPr lang="en-US" dirty="0" smtClean="0"/>
              <a:t>“ A detailed capital education and skills investment plan, collaboratively designed…” (Estates Strategy AND Group Prospectus)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3968888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collaboration ‘costs’….</a:t>
            </a:r>
            <a:endParaRPr lang="en-US" dirty="0"/>
          </a:p>
        </p:txBody>
      </p:sp>
      <p:sp>
        <p:nvSpPr>
          <p:cNvPr id="3" name="Content Placeholder 2"/>
          <p:cNvSpPr>
            <a:spLocks noGrp="1"/>
          </p:cNvSpPr>
          <p:nvPr>
            <p:ph idx="1"/>
          </p:nvPr>
        </p:nvSpPr>
        <p:spPr/>
        <p:txBody>
          <a:bodyPr>
            <a:normAutofit/>
          </a:bodyPr>
          <a:lstStyle/>
          <a:p>
            <a:r>
              <a:rPr lang="en-US" dirty="0" smtClean="0"/>
              <a:t>Layers of engagement; </a:t>
            </a:r>
            <a:r>
              <a:rPr lang="en-US" dirty="0" err="1" smtClean="0"/>
              <a:t>eg</a:t>
            </a:r>
            <a:r>
              <a:rPr lang="en-US" dirty="0" smtClean="0"/>
              <a:t> </a:t>
            </a:r>
            <a:r>
              <a:rPr lang="en-US" dirty="0" err="1" smtClean="0"/>
              <a:t>Eastbourne</a:t>
            </a:r>
            <a:r>
              <a:rPr lang="en-US" dirty="0" smtClean="0"/>
              <a:t> Borough/Lewes District/ESCG ambitious joint planning on ‘sale and regeneration’ across Lewes, </a:t>
            </a:r>
            <a:r>
              <a:rPr lang="en-US" dirty="0" err="1" smtClean="0"/>
              <a:t>Eastbourne</a:t>
            </a:r>
            <a:r>
              <a:rPr lang="en-US" dirty="0" smtClean="0"/>
              <a:t> and Newhaven</a:t>
            </a:r>
          </a:p>
          <a:p>
            <a:r>
              <a:rPr lang="en-US" dirty="0" smtClean="0"/>
              <a:t>Requires alignment with SELEP and C2C economic and skills ambitions AND housing and public amenity requirements AND transport and infrastructure commitments…and community/ partner </a:t>
            </a:r>
            <a:r>
              <a:rPr lang="en-US" dirty="0" err="1" smtClean="0"/>
              <a:t>organisation</a:t>
            </a:r>
            <a:r>
              <a:rPr lang="en-US" dirty="0" smtClean="0"/>
              <a:t> (</a:t>
            </a:r>
            <a:r>
              <a:rPr lang="en-US" dirty="0" err="1" smtClean="0"/>
              <a:t>UoB</a:t>
            </a:r>
            <a:r>
              <a:rPr lang="en-US" dirty="0" smtClean="0"/>
              <a:t>/</a:t>
            </a:r>
            <a:r>
              <a:rPr lang="en-US" dirty="0" err="1" smtClean="0"/>
              <a:t>UoSx</a:t>
            </a:r>
            <a:r>
              <a:rPr lang="en-US" dirty="0" smtClean="0"/>
              <a:t>) aspirations…</a:t>
            </a:r>
          </a:p>
          <a:p>
            <a:r>
              <a:rPr lang="en-US" dirty="0" smtClean="0"/>
              <a:t>City Regions have bespoke support and attract ‘extra’ resource to integrate and co-ordinate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71262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497" y="357126"/>
            <a:ext cx="9599023" cy="1325563"/>
          </a:xfrm>
        </p:spPr>
        <p:txBody>
          <a:bodyPr>
            <a:normAutofit/>
          </a:bodyPr>
          <a:lstStyle/>
          <a:p>
            <a:r>
              <a:rPr lang="en-US" dirty="0" smtClean="0"/>
              <a:t>So, an ambitious rural/coastal county with all relevant partners engaged….?</a:t>
            </a:r>
            <a:endParaRPr lang="en-US" dirty="0"/>
          </a:p>
        </p:txBody>
      </p:sp>
      <p:sp>
        <p:nvSpPr>
          <p:cNvPr id="3" name="Content Placeholder 2"/>
          <p:cNvSpPr>
            <a:spLocks noGrp="1"/>
          </p:cNvSpPr>
          <p:nvPr>
            <p:ph idx="1"/>
          </p:nvPr>
        </p:nvSpPr>
        <p:spPr/>
        <p:txBody>
          <a:bodyPr>
            <a:normAutofit/>
          </a:bodyPr>
          <a:lstStyle/>
          <a:p>
            <a:r>
              <a:rPr lang="en-US" dirty="0" smtClean="0"/>
              <a:t>Seek funding support, as a ‘case study’ for an integrated approach to capital AND revenue ‘skills planning and investment’?</a:t>
            </a:r>
          </a:p>
          <a:p>
            <a:r>
              <a:rPr lang="en-US" dirty="0" smtClean="0"/>
              <a:t>Gatsby Foundation </a:t>
            </a:r>
            <a:r>
              <a:rPr lang="en-US" dirty="0" smtClean="0">
                <a:hlinkClick r:id="rId2"/>
              </a:rPr>
              <a:t>http://www.gatsby.org.uk/education/about/applying-for-support</a:t>
            </a:r>
            <a:r>
              <a:rPr lang="en-US" dirty="0" smtClean="0"/>
              <a:t> </a:t>
            </a:r>
          </a:p>
          <a:p>
            <a:r>
              <a:rPr lang="en-US" dirty="0" smtClean="0"/>
              <a:t>ESCG to explore, with support of Team East Sussex and key partners the potential for a case study ‘beyond City Regions and Combined Authorities’ (see Gatsby guidance on Applying for Support)</a:t>
            </a:r>
          </a:p>
          <a:p>
            <a:r>
              <a:rPr lang="en-US" dirty="0" smtClean="0"/>
              <a:t>Timescale: Summer 2018 explore/apply; project runs Sept 2018 to June 2019; outputs (collaborative capital plan and group </a:t>
            </a:r>
            <a:r>
              <a:rPr lang="en-US" smtClean="0"/>
              <a:t>prospectus July 2019</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216261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t>We’d love </a:t>
            </a:r>
            <a:r>
              <a:rPr lang="en-GB" b="1" smtClean="0"/>
              <a:t>to hear your </a:t>
            </a:r>
            <a:r>
              <a:rPr lang="en-GB" b="1" dirty="0"/>
              <a:t>ideas……</a:t>
            </a:r>
          </a:p>
        </p:txBody>
      </p:sp>
      <p:sp>
        <p:nvSpPr>
          <p:cNvPr id="6" name="Content Placeholder 5"/>
          <p:cNvSpPr>
            <a:spLocks noGrp="1"/>
          </p:cNvSpPr>
          <p:nvPr>
            <p:ph idx="1"/>
          </p:nvPr>
        </p:nvSpPr>
        <p:spPr/>
        <p:txBody>
          <a:bodyPr>
            <a:normAutofit/>
          </a:bodyPr>
          <a:lstStyle/>
          <a:p>
            <a:r>
              <a:rPr lang="en-GB" dirty="0"/>
              <a:t>Open to new ideas and partnerships to better meet skills needs</a:t>
            </a:r>
          </a:p>
          <a:p>
            <a:endParaRPr lang="en-GB" dirty="0"/>
          </a:p>
          <a:p>
            <a:r>
              <a:rPr lang="en-GB" dirty="0"/>
              <a:t>Very keen to work with partners and stakeholders</a:t>
            </a:r>
          </a:p>
          <a:p>
            <a:pPr marL="0" indent="0">
              <a:buNone/>
            </a:pPr>
            <a:endParaRPr lang="en-GB" dirty="0"/>
          </a:p>
          <a:p>
            <a:r>
              <a:rPr lang="en-GB" dirty="0"/>
              <a:t>We have the structure to engage and innovate</a:t>
            </a:r>
          </a:p>
          <a:p>
            <a:endParaRPr lang="en-GB" dirty="0"/>
          </a:p>
          <a:p>
            <a:r>
              <a:rPr lang="en-GB" dirty="0"/>
              <a:t>Our estates strategy provides opportunities to explore innovative models of delivery, co-location of businesses, research and development and housing</a:t>
            </a:r>
          </a:p>
          <a:p>
            <a:endParaRPr lang="en-GB" dirty="0"/>
          </a:p>
          <a:p>
            <a:endParaRPr lang="en-GB"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316154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1524000" y="923881"/>
            <a:ext cx="9144000" cy="2100524"/>
          </a:xfrm>
        </p:spPr>
        <p:txBody>
          <a:bodyPr>
            <a:normAutofit/>
          </a:bodyPr>
          <a:lstStyle/>
          <a:p>
            <a:r>
              <a:rPr lang="en-GB" b="1"/>
              <a:t>Supporting innovation </a:t>
            </a:r>
            <a:r>
              <a:rPr lang="en-GB" b="1" dirty="0"/>
              <a:t>in </a:t>
            </a:r>
            <a:r>
              <a:rPr lang="en-GB" b="1"/>
              <a:t>East Sussex’s five </a:t>
            </a:r>
            <a:r>
              <a:rPr lang="en-GB" b="1" dirty="0"/>
              <a:t>growth sectors:</a:t>
            </a:r>
          </a:p>
        </p:txBody>
      </p:sp>
      <p:sp>
        <p:nvSpPr>
          <p:cNvPr id="11" name="Subtitle 10"/>
          <p:cNvSpPr>
            <a:spLocks noGrp="1"/>
          </p:cNvSpPr>
          <p:nvPr>
            <p:ph type="subTitle" idx="1"/>
          </p:nvPr>
        </p:nvSpPr>
        <p:spPr/>
        <p:txBody>
          <a:bodyPr/>
          <a:lstStyle/>
          <a:p>
            <a:endParaRPr lang="en-GB" dirty="0"/>
          </a:p>
          <a:p>
            <a:endParaRPr lang="en-GB"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058400" y="7998"/>
            <a:ext cx="2133600" cy="1019908"/>
          </a:xfrm>
          <a:prstGeom prst="rect">
            <a:avLst/>
          </a:prstGeom>
        </p:spPr>
      </p:pic>
      <p:sp>
        <p:nvSpPr>
          <p:cNvPr id="2" name="TextBox 1"/>
          <p:cNvSpPr txBox="1"/>
          <p:nvPr/>
        </p:nvSpPr>
        <p:spPr>
          <a:xfrm>
            <a:off x="2994660" y="3211830"/>
            <a:ext cx="6215575" cy="2246769"/>
          </a:xfrm>
          <a:prstGeom prst="rect">
            <a:avLst/>
          </a:prstGeom>
          <a:noFill/>
        </p:spPr>
        <p:txBody>
          <a:bodyPr wrap="square" rtlCol="0">
            <a:spAutoFit/>
          </a:bodyPr>
          <a:lstStyle/>
          <a:p>
            <a:pPr marL="514350" indent="-514350">
              <a:buFont typeface="+mj-lt"/>
              <a:buAutoNum type="arabicPeriod"/>
            </a:pPr>
            <a:r>
              <a:rPr lang="en-GB" sz="2800" b="1" dirty="0" smtClean="0"/>
              <a:t>Construction</a:t>
            </a:r>
          </a:p>
          <a:p>
            <a:pPr marL="514350" indent="-514350">
              <a:buFont typeface="+mj-lt"/>
              <a:buAutoNum type="arabicPeriod"/>
            </a:pPr>
            <a:r>
              <a:rPr lang="en-GB" sz="2800" b="1" dirty="0" smtClean="0"/>
              <a:t>Care</a:t>
            </a:r>
          </a:p>
          <a:p>
            <a:pPr marL="514350" indent="-514350">
              <a:buFont typeface="+mj-lt"/>
              <a:buAutoNum type="arabicPeriod"/>
            </a:pPr>
            <a:r>
              <a:rPr lang="en-GB" sz="2800" b="1" dirty="0" smtClean="0"/>
              <a:t>Engineering &amp; manufacturing</a:t>
            </a:r>
          </a:p>
          <a:p>
            <a:pPr marL="514350" indent="-514350">
              <a:buFont typeface="+mj-lt"/>
              <a:buAutoNum type="arabicPeriod"/>
            </a:pPr>
            <a:r>
              <a:rPr lang="en-GB" sz="2800" b="1" dirty="0" smtClean="0"/>
              <a:t>Land-based and the visitor economy</a:t>
            </a:r>
          </a:p>
          <a:p>
            <a:pPr marL="514350" indent="-514350">
              <a:buFont typeface="+mj-lt"/>
              <a:buAutoNum type="arabicPeriod"/>
            </a:pPr>
            <a:r>
              <a:rPr lang="en-GB" sz="2800" b="1" dirty="0" smtClean="0"/>
              <a:t>Creative &amp; digital</a:t>
            </a:r>
            <a:endParaRPr lang="en-GB" sz="2800" b="1" dirty="0"/>
          </a:p>
        </p:txBody>
      </p:sp>
    </p:spTree>
    <p:extLst>
      <p:ext uri="{BB962C8B-B14F-4D97-AF65-F5344CB8AC3E}">
        <p14:creationId xmlns:p14="http://schemas.microsoft.com/office/powerpoint/2010/main" val="1105181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4602"/>
            <a:ext cx="10515599" cy="1325563"/>
          </a:xfrm>
        </p:spPr>
        <p:txBody>
          <a:bodyPr>
            <a:noAutofit/>
          </a:bodyPr>
          <a:lstStyle/>
          <a:p>
            <a:pPr algn="ctr"/>
            <a:r>
              <a:rPr lang="en-GB" sz="8800" dirty="0"/>
              <a:t>Questions, comments and ideas?</a:t>
            </a:r>
          </a:p>
        </p:txBody>
      </p:sp>
      <p:sp>
        <p:nvSpPr>
          <p:cNvPr id="3" name="Content Placeholder 2"/>
          <p:cNvSpPr>
            <a:spLocks noGrp="1"/>
          </p:cNvSpPr>
          <p:nvPr>
            <p:ph idx="1"/>
          </p:nvPr>
        </p:nvSpPr>
        <p:spPr>
          <a:xfrm>
            <a:off x="838200" y="5279659"/>
            <a:ext cx="10515600" cy="1202103"/>
          </a:xfrm>
        </p:spPr>
        <p:txBody>
          <a:bodyPr/>
          <a:lstStyle/>
          <a:p>
            <a:pPr marL="0" indent="0">
              <a:buNone/>
            </a:pPr>
            <a:r>
              <a:rPr lang="en-GB" dirty="0"/>
              <a:t>Dan Shelley, Director of Strategic Partnerships &amp; Engagement</a:t>
            </a:r>
          </a:p>
          <a:p>
            <a:pPr marL="0" indent="0" algn="ctr">
              <a:buNone/>
            </a:pPr>
            <a:r>
              <a:rPr lang="en-GB" dirty="0">
                <a:hlinkClick r:id="rId3"/>
              </a:rPr>
              <a:t>dshelley@sussexcoast.ac.uk</a:t>
            </a:r>
            <a:r>
              <a:rPr lang="en-GB" dirty="0"/>
              <a:t> or 07879 406892</a:t>
            </a:r>
          </a:p>
        </p:txBody>
      </p:sp>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324214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3738" y="365125"/>
            <a:ext cx="10750062" cy="1325563"/>
          </a:xfrm>
        </p:spPr>
        <p:txBody>
          <a:bodyPr>
            <a:normAutofit/>
          </a:bodyPr>
          <a:lstStyle/>
          <a:p>
            <a:pPr algn="ctr"/>
            <a:r>
              <a:rPr lang="en-GB" b="1" dirty="0"/>
              <a:t>East Sussex College Group</a:t>
            </a:r>
          </a:p>
        </p:txBody>
      </p:sp>
      <p:sp>
        <p:nvSpPr>
          <p:cNvPr id="11" name="Subtitle 10"/>
          <p:cNvSpPr>
            <a:spLocks noGrp="1"/>
          </p:cNvSpPr>
          <p:nvPr>
            <p:ph sz="half" idx="1"/>
          </p:nvPr>
        </p:nvSpPr>
        <p:spPr>
          <a:xfrm>
            <a:off x="603738" y="1825625"/>
            <a:ext cx="11180592" cy="4762744"/>
          </a:xfrm>
        </p:spPr>
        <p:txBody>
          <a:bodyPr>
            <a:normAutofit/>
          </a:bodyPr>
          <a:lstStyle/>
          <a:p>
            <a:endParaRPr lang="en-GB" sz="1050" dirty="0"/>
          </a:p>
          <a:p>
            <a:r>
              <a:rPr lang="en-GB" sz="3300" dirty="0"/>
              <a:t>Formed by merger of Sussex Coast and Sussex Downs Colleges </a:t>
            </a:r>
          </a:p>
          <a:p>
            <a:endParaRPr lang="en-GB" sz="900" dirty="0"/>
          </a:p>
          <a:p>
            <a:r>
              <a:rPr lang="en-GB" sz="3300" dirty="0"/>
              <a:t>Largest </a:t>
            </a:r>
            <a:r>
              <a:rPr lang="en-GB" sz="3300" dirty="0" smtClean="0"/>
              <a:t>FE / HE college </a:t>
            </a:r>
            <a:r>
              <a:rPr lang="en-GB" sz="3300" dirty="0"/>
              <a:t>in East Sussex - 18,000 students</a:t>
            </a:r>
          </a:p>
          <a:p>
            <a:pPr marL="0" indent="0">
              <a:buNone/>
            </a:pPr>
            <a:endParaRPr lang="en-GB" sz="1000" dirty="0"/>
          </a:p>
          <a:p>
            <a:r>
              <a:rPr lang="en-GB" sz="3300" dirty="0"/>
              <a:t>Committed to engaging with and responding to local employer current and future skills needs</a:t>
            </a:r>
          </a:p>
          <a:p>
            <a:endParaRPr lang="en-GB" dirty="0"/>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10058400" y="7998"/>
            <a:ext cx="2133600" cy="1019908"/>
          </a:xfrm>
          <a:prstGeom prst="rect">
            <a:avLst/>
          </a:prstGeom>
        </p:spPr>
      </p:pic>
    </p:spTree>
    <p:extLst>
      <p:ext uri="{BB962C8B-B14F-4D97-AF65-F5344CB8AC3E}">
        <p14:creationId xmlns:p14="http://schemas.microsoft.com/office/powerpoint/2010/main" val="18206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3900" y="93979"/>
            <a:ext cx="10833100" cy="6656385"/>
            <a:chOff x="723900" y="93979"/>
            <a:chExt cx="10833100" cy="6656385"/>
          </a:xfrm>
        </p:grpSpPr>
        <p:sp>
          <p:nvSpPr>
            <p:cNvPr id="4" name="Round Same Side Corner Rectangle 3"/>
            <p:cNvSpPr/>
            <p:nvPr/>
          </p:nvSpPr>
          <p:spPr>
            <a:xfrm>
              <a:off x="723900" y="93979"/>
              <a:ext cx="10833100" cy="1010920"/>
            </a:xfrm>
            <a:prstGeom prst="round2Same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tabLst>
                  <a:tab pos="90170" algn="l"/>
                </a:tabLst>
              </a:pPr>
              <a:r>
                <a:rPr lang="en-GB" sz="1600" b="1" spc="-50" dirty="0">
                  <a:solidFill>
                    <a:srgbClr val="FABF8F"/>
                  </a:solidFill>
                  <a:effectLst/>
                  <a:latin typeface="Myriad Pro" charset="0"/>
                  <a:ea typeface="Times New Roman" charset="0"/>
                  <a:cs typeface="Arial" charset="0"/>
                </a:rPr>
                <a:t> </a:t>
              </a:r>
              <a:endParaRPr lang="en-GB" sz="1100" spc="-50" dirty="0">
                <a:effectLst/>
                <a:latin typeface="Myriad Pro" charset="0"/>
                <a:ea typeface="Times New Roman" charset="0"/>
                <a:cs typeface="Tahoma" charset="0"/>
              </a:endParaRPr>
            </a:p>
            <a:p>
              <a:pPr algn="ctr">
                <a:lnSpc>
                  <a:spcPct val="115000"/>
                </a:lnSpc>
                <a:spcAft>
                  <a:spcPts val="0"/>
                </a:spcAft>
                <a:tabLst>
                  <a:tab pos="90170" algn="l"/>
                </a:tabLst>
              </a:pPr>
              <a:endParaRPr lang="en-GB" sz="1800" b="1" spc="-50" dirty="0">
                <a:solidFill>
                  <a:srgbClr val="FABF8F"/>
                </a:solidFill>
                <a:effectLst/>
                <a:latin typeface="Myriad Pro" charset="0"/>
                <a:ea typeface="Times New Roman" charset="0"/>
                <a:cs typeface="Arial" charset="0"/>
              </a:endParaRPr>
            </a:p>
            <a:p>
              <a:pPr algn="ctr">
                <a:lnSpc>
                  <a:spcPct val="115000"/>
                </a:lnSpc>
                <a:spcAft>
                  <a:spcPts val="0"/>
                </a:spcAft>
                <a:tabLst>
                  <a:tab pos="90170" algn="l"/>
                </a:tabLst>
              </a:pPr>
              <a:r>
                <a:rPr lang="en-GB" sz="2000" b="1" spc="-50" dirty="0">
                  <a:solidFill>
                    <a:srgbClr val="FABF8F"/>
                  </a:solidFill>
                  <a:effectLst/>
                  <a:latin typeface="Century Gothic" charset="0"/>
                  <a:ea typeface="Century Gothic" charset="0"/>
                  <a:cs typeface="Century Gothic" charset="0"/>
                </a:rPr>
                <a:t>East Sussex College Group - </a:t>
              </a:r>
              <a:endParaRPr lang="en-GB" sz="2000" spc="-50" dirty="0">
                <a:effectLst/>
                <a:latin typeface="Century Gothic" charset="0"/>
                <a:ea typeface="Century Gothic" charset="0"/>
                <a:cs typeface="Century Gothic" charset="0"/>
              </a:endParaRPr>
            </a:p>
            <a:p>
              <a:pPr algn="ctr">
                <a:lnSpc>
                  <a:spcPct val="150000"/>
                </a:lnSpc>
                <a:spcAft>
                  <a:spcPts val="0"/>
                </a:spcAft>
                <a:tabLst>
                  <a:tab pos="90170" algn="l"/>
                </a:tabLst>
              </a:pPr>
              <a:r>
                <a:rPr lang="en-GB" sz="2000" b="1" spc="-50" dirty="0">
                  <a:solidFill>
                    <a:srgbClr val="FABF8F"/>
                  </a:solidFill>
                  <a:effectLst/>
                  <a:latin typeface="Century Gothic" charset="0"/>
                  <a:ea typeface="Century Gothic" charset="0"/>
                  <a:cs typeface="Century Gothic" charset="0"/>
                </a:rPr>
                <a:t>our vision…</a:t>
              </a:r>
              <a:endParaRPr lang="en-GB" sz="2000" spc="-50" dirty="0">
                <a:effectLst/>
                <a:latin typeface="Century Gothic" charset="0"/>
                <a:ea typeface="Century Gothic" charset="0"/>
                <a:cs typeface="Century Gothic" charset="0"/>
              </a:endParaRPr>
            </a:p>
            <a:p>
              <a:pPr algn="ctr">
                <a:lnSpc>
                  <a:spcPct val="150000"/>
                </a:lnSpc>
                <a:spcAft>
                  <a:spcPts val="0"/>
                </a:spcAft>
                <a:tabLst>
                  <a:tab pos="90170" algn="l"/>
                </a:tabLst>
              </a:pPr>
              <a:r>
                <a:rPr lang="en-GB" sz="1600" b="1" spc="-50" dirty="0">
                  <a:solidFill>
                    <a:srgbClr val="FABF8F"/>
                  </a:solidFill>
                  <a:effectLst/>
                  <a:latin typeface="Myriad Pro" charset="0"/>
                  <a:ea typeface="Times New Roman" charset="0"/>
                  <a:cs typeface="Arial" charset="0"/>
                </a:rPr>
                <a:t> </a:t>
              </a:r>
              <a:endParaRPr lang="en-GB" sz="1100" spc="-50" dirty="0">
                <a:effectLst/>
                <a:latin typeface="Myriad Pro" charset="0"/>
                <a:ea typeface="Times New Roman" charset="0"/>
                <a:cs typeface="Tahoma" charset="0"/>
              </a:endParaRPr>
            </a:p>
            <a:p>
              <a:pPr algn="ctr">
                <a:spcAft>
                  <a:spcPts val="0"/>
                </a:spcAft>
              </a:pPr>
              <a:r>
                <a:rPr lang="en-GB" sz="1000" dirty="0">
                  <a:effectLst/>
                  <a:latin typeface="Myriad Pro" charset="0"/>
                  <a:ea typeface="Times New Roman" charset="0"/>
                  <a:cs typeface="Times New Roman" charset="0"/>
                </a:rPr>
                <a:t> </a:t>
              </a:r>
            </a:p>
          </p:txBody>
        </p:sp>
        <p:sp>
          <p:nvSpPr>
            <p:cNvPr id="5" name="Round Same Side Corner Rectangle 4"/>
            <p:cNvSpPr/>
            <p:nvPr/>
          </p:nvSpPr>
          <p:spPr>
            <a:xfrm flipV="1">
              <a:off x="723900" y="1104899"/>
              <a:ext cx="10833100" cy="5645465"/>
            </a:xfrm>
            <a:prstGeom prst="round2SameRect">
              <a:avLst>
                <a:gd name="adj1" fmla="val 4249"/>
                <a:gd name="adj2" fmla="val 0"/>
              </a:avLst>
            </a:prstGeom>
            <a:solidFill>
              <a:schemeClr val="accent2">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upright="1" compatLnSpc="1">
              <a:prstTxWarp prst="textNoShape">
                <a:avLst/>
              </a:prstTxWarp>
              <a:noAutofit/>
            </a:bodyPr>
            <a:lstStyle/>
            <a:p>
              <a:pPr>
                <a:lnSpc>
                  <a:spcPct val="150000"/>
                </a:lnSpc>
                <a:spcAft>
                  <a:spcPts val="0"/>
                </a:spcAft>
                <a:tabLst>
                  <a:tab pos="90170" algn="l"/>
                </a:tabLst>
              </a:pPr>
              <a:r>
                <a:rPr lang="en-GB" sz="2000" b="1" spc="-50" dirty="0" smtClean="0">
                  <a:solidFill>
                    <a:srgbClr val="0070C0"/>
                  </a:solidFill>
                  <a:effectLst/>
                  <a:latin typeface="Century Gothic" charset="0"/>
                  <a:ea typeface="Century Gothic" charset="0"/>
                  <a:cs typeface="Century Gothic" charset="0"/>
                </a:rPr>
                <a:t>Standards</a:t>
              </a:r>
              <a:endParaRPr lang="en-GB" sz="2000" spc="-50" dirty="0">
                <a:latin typeface="Century Gothic" charset="0"/>
                <a:ea typeface="Century Gothic" charset="0"/>
                <a:cs typeface="Century Gothic" charset="0"/>
              </a:endParaRPr>
            </a:p>
            <a:p>
              <a:pPr>
                <a:lnSpc>
                  <a:spcPct val="150000"/>
                </a:lnSpc>
                <a:spcAft>
                  <a:spcPts val="0"/>
                </a:spcAft>
                <a:tabLst>
                  <a:tab pos="90170" algn="l"/>
                </a:tabLst>
              </a:pPr>
              <a:r>
                <a:rPr lang="en-GB" sz="2000" spc="-50" dirty="0" smtClean="0">
                  <a:solidFill>
                    <a:srgbClr val="0070C0"/>
                  </a:solidFill>
                  <a:effectLst/>
                  <a:latin typeface="Century Gothic" charset="0"/>
                  <a:ea typeface="Century Gothic" charset="0"/>
                  <a:cs typeface="Century Gothic" charset="0"/>
                </a:rPr>
                <a:t>The </a:t>
              </a:r>
              <a:r>
                <a:rPr lang="en-GB" sz="2000" spc="-50" dirty="0">
                  <a:solidFill>
                    <a:srgbClr val="0070C0"/>
                  </a:solidFill>
                  <a:effectLst/>
                  <a:latin typeface="Century Gothic" charset="0"/>
                  <a:ea typeface="Century Gothic" charset="0"/>
                  <a:cs typeface="Century Gothic" charset="0"/>
                </a:rPr>
                <a:t>Group will target improvement in standards across East Sussex so </a:t>
              </a:r>
              <a:r>
                <a:rPr lang="en-GB" sz="2000" spc="-50" dirty="0" smtClean="0">
                  <a:solidFill>
                    <a:srgbClr val="0070C0"/>
                  </a:solidFill>
                  <a:effectLst/>
                  <a:latin typeface="Century Gothic" charset="0"/>
                  <a:ea typeface="Century Gothic" charset="0"/>
                  <a:cs typeface="Century Gothic" charset="0"/>
                </a:rPr>
                <a:t>they meet </a:t>
              </a:r>
              <a:r>
                <a:rPr lang="en-GB" sz="2000" spc="-50" dirty="0">
                  <a:solidFill>
                    <a:srgbClr val="0070C0"/>
                  </a:solidFill>
                  <a:effectLst/>
                  <a:latin typeface="Century Gothic" charset="0"/>
                  <a:ea typeface="Century Gothic" charset="0"/>
                  <a:cs typeface="Century Gothic" charset="0"/>
                </a:rPr>
                <a:t>and exceed the South East and national </a:t>
              </a:r>
              <a:r>
                <a:rPr lang="en-GB" sz="2000" spc="-50" dirty="0" smtClean="0">
                  <a:solidFill>
                    <a:srgbClr val="0070C0"/>
                  </a:solidFill>
                  <a:effectLst/>
                  <a:latin typeface="Century Gothic" charset="0"/>
                  <a:ea typeface="Century Gothic" charset="0"/>
                  <a:cs typeface="Century Gothic" charset="0"/>
                </a:rPr>
                <a:t>averages.</a:t>
              </a:r>
              <a:endParaRPr lang="en-GB" sz="2000" spc="-50" dirty="0">
                <a:effectLst/>
                <a:latin typeface="Century Gothic" charset="0"/>
                <a:ea typeface="Century Gothic" charset="0"/>
                <a:cs typeface="Century Gothic" charset="0"/>
              </a:endParaRPr>
            </a:p>
            <a:p>
              <a:pPr>
                <a:lnSpc>
                  <a:spcPct val="150000"/>
                </a:lnSpc>
                <a:spcAft>
                  <a:spcPts val="0"/>
                </a:spcAft>
                <a:tabLst>
                  <a:tab pos="90170" algn="l"/>
                </a:tabLst>
              </a:pPr>
              <a:r>
                <a:rPr lang="en-GB" sz="2000" b="1" spc="-50" dirty="0" smtClean="0">
                  <a:solidFill>
                    <a:srgbClr val="0070C0"/>
                  </a:solidFill>
                  <a:effectLst/>
                  <a:latin typeface="Century Gothic" charset="0"/>
                  <a:ea typeface="Century Gothic" charset="0"/>
                  <a:cs typeface="Century Gothic" charset="0"/>
                </a:rPr>
                <a:t>Strategic partnerships</a:t>
              </a:r>
              <a:endParaRPr lang="en-GB" sz="2000" spc="-50" dirty="0">
                <a:latin typeface="Century Gothic" charset="0"/>
                <a:ea typeface="Century Gothic" charset="0"/>
                <a:cs typeface="Century Gothic" charset="0"/>
              </a:endParaRPr>
            </a:p>
            <a:p>
              <a:pPr>
                <a:lnSpc>
                  <a:spcPct val="150000"/>
                </a:lnSpc>
                <a:spcAft>
                  <a:spcPts val="0"/>
                </a:spcAft>
                <a:tabLst>
                  <a:tab pos="90170" algn="l"/>
                </a:tabLst>
              </a:pPr>
              <a:r>
                <a:rPr lang="en-GB" sz="2000" spc="-50" dirty="0" smtClean="0">
                  <a:solidFill>
                    <a:srgbClr val="0070C0"/>
                  </a:solidFill>
                  <a:effectLst/>
                  <a:latin typeface="Century Gothic" charset="0"/>
                  <a:ea typeface="Century Gothic" charset="0"/>
                  <a:cs typeface="Century Gothic" charset="0"/>
                </a:rPr>
                <a:t>The </a:t>
              </a:r>
              <a:r>
                <a:rPr lang="en-GB" sz="2000" spc="-50" dirty="0">
                  <a:solidFill>
                    <a:srgbClr val="0070C0"/>
                  </a:solidFill>
                  <a:effectLst/>
                  <a:latin typeface="Century Gothic" charset="0"/>
                  <a:ea typeface="Century Gothic" charset="0"/>
                  <a:cs typeface="Century Gothic" charset="0"/>
                </a:rPr>
                <a:t>Group will work closely with our partners to:</a:t>
              </a:r>
              <a:endParaRPr lang="en-GB" sz="2000" spc="-50" dirty="0">
                <a:effectLst/>
                <a:latin typeface="Century Gothic" charset="0"/>
                <a:ea typeface="Century Gothic" charset="0"/>
                <a:cs typeface="Century Gothic" charset="0"/>
              </a:endParaRPr>
            </a:p>
            <a:p>
              <a:pPr marL="536575" lvl="0" indent="-182563">
                <a:lnSpc>
                  <a:spcPct val="150000"/>
                </a:lnSpc>
                <a:spcAft>
                  <a:spcPts val="0"/>
                </a:spcAft>
                <a:buFont typeface="Symbol" charset="2"/>
                <a:buChar char=""/>
              </a:pPr>
              <a:r>
                <a:rPr lang="en-GB" sz="2000" spc="-50" dirty="0">
                  <a:solidFill>
                    <a:srgbClr val="0070C0"/>
                  </a:solidFill>
                  <a:effectLst/>
                  <a:latin typeface="Century Gothic" charset="0"/>
                  <a:ea typeface="Century Gothic" charset="0"/>
                  <a:cs typeface="Century Gothic" charset="0"/>
                </a:rPr>
                <a:t>Open up new opportunities for co-operation and co-working</a:t>
              </a:r>
              <a:endParaRPr lang="en-GB" sz="2000" spc="-50" dirty="0">
                <a:effectLst/>
                <a:latin typeface="Century Gothic" charset="0"/>
                <a:ea typeface="Century Gothic" charset="0"/>
                <a:cs typeface="Century Gothic" charset="0"/>
              </a:endParaRPr>
            </a:p>
            <a:p>
              <a:pPr marL="536575" lvl="0" indent="-182563">
                <a:lnSpc>
                  <a:spcPct val="150000"/>
                </a:lnSpc>
                <a:spcAft>
                  <a:spcPts val="0"/>
                </a:spcAft>
                <a:buFont typeface="Symbol" charset="2"/>
                <a:buChar char=""/>
              </a:pPr>
              <a:r>
                <a:rPr lang="en-GB" sz="2000" spc="-50" dirty="0" smtClean="0">
                  <a:solidFill>
                    <a:srgbClr val="0070C0"/>
                  </a:solidFill>
                  <a:effectLst/>
                  <a:latin typeface="Century Gothic" charset="0"/>
                  <a:ea typeface="Century Gothic" charset="0"/>
                  <a:cs typeface="Century Gothic" charset="0"/>
                </a:rPr>
                <a:t>Maximise </a:t>
              </a:r>
              <a:r>
                <a:rPr lang="en-GB" sz="2000" spc="-50" dirty="0">
                  <a:solidFill>
                    <a:srgbClr val="0070C0"/>
                  </a:solidFill>
                  <a:effectLst/>
                  <a:latin typeface="Century Gothic" charset="0"/>
                  <a:ea typeface="Century Gothic" charset="0"/>
                  <a:cs typeface="Century Gothic" charset="0"/>
                </a:rPr>
                <a:t>learning, skills development and progression </a:t>
              </a:r>
              <a:r>
                <a:rPr lang="en-GB" sz="2000" spc="-50" dirty="0" smtClean="0">
                  <a:solidFill>
                    <a:srgbClr val="0070C0"/>
                  </a:solidFill>
                  <a:effectLst/>
                  <a:latin typeface="Century Gothic" charset="0"/>
                  <a:ea typeface="Century Gothic" charset="0"/>
                  <a:cs typeface="Century Gothic" charset="0"/>
                </a:rPr>
                <a:t>for</a:t>
              </a:r>
              <a:r>
                <a:rPr lang="en-GB" sz="2000" spc="-50" dirty="0">
                  <a:latin typeface="Century Gothic" charset="0"/>
                  <a:ea typeface="Century Gothic" charset="0"/>
                  <a:cs typeface="Century Gothic" charset="0"/>
                </a:rPr>
                <a:t> </a:t>
              </a:r>
              <a:r>
                <a:rPr lang="en-GB" sz="2000" spc="-50" dirty="0" smtClean="0">
                  <a:solidFill>
                    <a:srgbClr val="0070C0"/>
                  </a:solidFill>
                  <a:effectLst/>
                  <a:latin typeface="Century Gothic" charset="0"/>
                  <a:ea typeface="Century Gothic" charset="0"/>
                  <a:cs typeface="Century Gothic" charset="0"/>
                </a:rPr>
                <a:t>East </a:t>
              </a:r>
              <a:r>
                <a:rPr lang="en-GB" sz="2000" spc="-50" dirty="0">
                  <a:solidFill>
                    <a:srgbClr val="0070C0"/>
                  </a:solidFill>
                  <a:effectLst/>
                  <a:latin typeface="Century Gothic" charset="0"/>
                  <a:ea typeface="Century Gothic" charset="0"/>
                  <a:cs typeface="Century Gothic" charset="0"/>
                </a:rPr>
                <a:t>Sussex </a:t>
              </a:r>
              <a:r>
                <a:rPr lang="en-GB" sz="2000" spc="-50" dirty="0" smtClean="0">
                  <a:solidFill>
                    <a:srgbClr val="0070C0"/>
                  </a:solidFill>
                  <a:effectLst/>
                  <a:latin typeface="Century Gothic" charset="0"/>
                  <a:ea typeface="Century Gothic" charset="0"/>
                  <a:cs typeface="Century Gothic" charset="0"/>
                </a:rPr>
                <a:t>communities</a:t>
              </a:r>
              <a:endParaRPr lang="en-GB" sz="2000" spc="-50" dirty="0">
                <a:effectLst/>
                <a:latin typeface="Century Gothic" charset="0"/>
                <a:ea typeface="Century Gothic" charset="0"/>
                <a:cs typeface="Century Gothic" charset="0"/>
              </a:endParaRPr>
            </a:p>
            <a:p>
              <a:pPr>
                <a:lnSpc>
                  <a:spcPct val="150000"/>
                </a:lnSpc>
                <a:spcAft>
                  <a:spcPts val="0"/>
                </a:spcAft>
                <a:tabLst>
                  <a:tab pos="90170" algn="l"/>
                </a:tabLst>
              </a:pPr>
              <a:r>
                <a:rPr lang="en-GB" sz="2000" b="1" spc="-50" dirty="0" smtClean="0">
                  <a:solidFill>
                    <a:srgbClr val="0070C0"/>
                  </a:solidFill>
                  <a:effectLst/>
                  <a:latin typeface="Century Gothic" charset="0"/>
                  <a:ea typeface="Century Gothic" charset="0"/>
                  <a:cs typeface="Century Gothic" charset="0"/>
                </a:rPr>
                <a:t>Sustainability</a:t>
              </a:r>
              <a:endParaRPr lang="en-GB" sz="2000" spc="-50" dirty="0">
                <a:effectLst/>
                <a:latin typeface="Century Gothic" charset="0"/>
                <a:ea typeface="Century Gothic" charset="0"/>
                <a:cs typeface="Century Gothic" charset="0"/>
              </a:endParaRPr>
            </a:p>
            <a:p>
              <a:pPr>
                <a:lnSpc>
                  <a:spcPct val="150000"/>
                </a:lnSpc>
                <a:spcAft>
                  <a:spcPts val="0"/>
                </a:spcAft>
                <a:tabLst>
                  <a:tab pos="90170" algn="l"/>
                </a:tabLst>
              </a:pPr>
              <a:r>
                <a:rPr lang="en-GB" sz="2000" spc="-50" dirty="0">
                  <a:solidFill>
                    <a:srgbClr val="0070C0"/>
                  </a:solidFill>
                  <a:effectLst/>
                  <a:latin typeface="Century Gothic" charset="0"/>
                  <a:ea typeface="Century Gothic" charset="0"/>
                  <a:cs typeface="Century Gothic" charset="0"/>
                </a:rPr>
                <a:t>The Group will manage resources to the highest standards, to benefit students and maximise their learning, progress and achievement.</a:t>
              </a:r>
              <a:endParaRPr lang="en-GB" sz="2000" spc="-50" dirty="0">
                <a:effectLst/>
                <a:latin typeface="Century Gothic" charset="0"/>
                <a:ea typeface="Century Gothic" charset="0"/>
                <a:cs typeface="Century Gothic" charset="0"/>
              </a:endParaRPr>
            </a:p>
          </p:txBody>
        </p:sp>
      </p:grpSp>
    </p:spTree>
    <p:extLst>
      <p:ext uri="{BB962C8B-B14F-4D97-AF65-F5344CB8AC3E}">
        <p14:creationId xmlns:p14="http://schemas.microsoft.com/office/powerpoint/2010/main" val="13350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65125"/>
            <a:ext cx="9220200" cy="1325563"/>
          </a:xfrm>
        </p:spPr>
        <p:txBody>
          <a:bodyPr>
            <a:normAutofit/>
          </a:bodyPr>
          <a:lstStyle/>
          <a:p>
            <a:r>
              <a:rPr lang="en-GB" sz="4000" b="1" dirty="0"/>
              <a:t>A senior team to support East Sussex growth</a:t>
            </a:r>
          </a:p>
        </p:txBody>
      </p:sp>
      <p:sp>
        <p:nvSpPr>
          <p:cNvPr id="11" name="Subtitle 10"/>
          <p:cNvSpPr>
            <a:spLocks noGrp="1"/>
          </p:cNvSpPr>
          <p:nvPr>
            <p:ph idx="1"/>
          </p:nvPr>
        </p:nvSpPr>
        <p:spPr>
          <a:xfrm>
            <a:off x="651510" y="1690688"/>
            <a:ext cx="10862310" cy="4897681"/>
          </a:xfrm>
        </p:spPr>
        <p:txBody>
          <a:bodyPr>
            <a:normAutofit/>
          </a:bodyPr>
          <a:lstStyle/>
          <a:p>
            <a:endParaRPr lang="en-GB" dirty="0"/>
          </a:p>
          <a:p>
            <a:r>
              <a:rPr lang="en-GB" dirty="0" smtClean="0"/>
              <a:t>Three </a:t>
            </a:r>
            <a:r>
              <a:rPr lang="en-GB" dirty="0"/>
              <a:t>Principals driving </a:t>
            </a:r>
            <a:r>
              <a:rPr lang="en-GB" dirty="0" smtClean="0"/>
              <a:t>curriculum </a:t>
            </a:r>
            <a:r>
              <a:rPr lang="en-GB" dirty="0"/>
              <a:t>&amp; standards at </a:t>
            </a:r>
            <a:r>
              <a:rPr lang="en-GB" dirty="0" smtClean="0"/>
              <a:t>L, EB, NH </a:t>
            </a:r>
            <a:r>
              <a:rPr lang="en-GB" dirty="0"/>
              <a:t>and </a:t>
            </a:r>
            <a:r>
              <a:rPr lang="en-GB" dirty="0" smtClean="0"/>
              <a:t>H</a:t>
            </a:r>
            <a:endParaRPr lang="en-GB" dirty="0"/>
          </a:p>
          <a:p>
            <a:endParaRPr lang="en-GB" sz="1200" dirty="0"/>
          </a:p>
          <a:p>
            <a:r>
              <a:rPr lang="en-GB" dirty="0"/>
              <a:t>Executive Director of Strategic Partnerships &amp; Engagement</a:t>
            </a:r>
          </a:p>
          <a:p>
            <a:pPr lvl="1"/>
            <a:endParaRPr lang="en-GB" sz="1200" dirty="0"/>
          </a:p>
          <a:p>
            <a:pPr lvl="1">
              <a:spcBef>
                <a:spcPts val="1200"/>
              </a:spcBef>
            </a:pPr>
            <a:r>
              <a:rPr lang="en-GB" sz="2200" b="1" dirty="0"/>
              <a:t>Director Sussex Skills Solutions </a:t>
            </a:r>
            <a:r>
              <a:rPr lang="en-GB" sz="2200" dirty="0"/>
              <a:t>– skills solutions for business and  apprenticeships</a:t>
            </a:r>
          </a:p>
          <a:p>
            <a:pPr lvl="1">
              <a:spcBef>
                <a:spcPts val="1200"/>
              </a:spcBef>
            </a:pPr>
            <a:r>
              <a:rPr lang="en-GB" sz="2200" b="1" dirty="0"/>
              <a:t>Head of Higher Education </a:t>
            </a:r>
            <a:r>
              <a:rPr lang="en-GB" sz="2200" dirty="0"/>
              <a:t>– broadening HE to meet local sills need</a:t>
            </a:r>
            <a:endParaRPr lang="en-GB" sz="2200" b="1" dirty="0"/>
          </a:p>
          <a:p>
            <a:pPr lvl="1">
              <a:spcBef>
                <a:spcPts val="1200"/>
              </a:spcBef>
            </a:pPr>
            <a:r>
              <a:rPr lang="en-GB" sz="2200" b="1" dirty="0"/>
              <a:t>Head of Innovation and Commercial </a:t>
            </a:r>
            <a:r>
              <a:rPr lang="en-GB" sz="2200" dirty="0"/>
              <a:t>– R+D to meet more local skills needs</a:t>
            </a:r>
          </a:p>
          <a:p>
            <a:pPr lvl="1">
              <a:spcBef>
                <a:spcPts val="1200"/>
              </a:spcBef>
            </a:pPr>
            <a:r>
              <a:rPr lang="en-GB" sz="2200" b="1" dirty="0"/>
              <a:t>Head of Partnerships </a:t>
            </a:r>
            <a:r>
              <a:rPr lang="en-GB" sz="2200" dirty="0"/>
              <a:t>– co-commission training with partners to meet local skills needs </a:t>
            </a:r>
          </a:p>
          <a:p>
            <a:pPr lvl="1"/>
            <a:endParaRPr lang="en-GB" dirty="0"/>
          </a:p>
          <a:p>
            <a:pPr marL="0" indent="0">
              <a:buNone/>
            </a:pPr>
            <a:endParaRPr lang="en-GB" dirty="0"/>
          </a:p>
          <a:p>
            <a:endParaRPr lang="en-GB"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163660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357126"/>
            <a:ext cx="9384323" cy="1325563"/>
          </a:xfrm>
        </p:spPr>
        <p:txBody>
          <a:bodyPr>
            <a:normAutofit/>
          </a:bodyPr>
          <a:lstStyle/>
          <a:p>
            <a:r>
              <a:rPr lang="en-GB" sz="4000" b="1" dirty="0"/>
              <a:t>A senior team to support East Sussex growth</a:t>
            </a:r>
          </a:p>
        </p:txBody>
      </p:sp>
      <p:sp>
        <p:nvSpPr>
          <p:cNvPr id="11" name="Subtitle 10"/>
          <p:cNvSpPr>
            <a:spLocks noGrp="1"/>
          </p:cNvSpPr>
          <p:nvPr>
            <p:ph sz="half" idx="1"/>
          </p:nvPr>
        </p:nvSpPr>
        <p:spPr>
          <a:xfrm>
            <a:off x="838200" y="1825625"/>
            <a:ext cx="10523220" cy="4668960"/>
          </a:xfrm>
        </p:spPr>
        <p:txBody>
          <a:bodyPr>
            <a:normAutofit/>
          </a:bodyPr>
          <a:lstStyle/>
          <a:p>
            <a:r>
              <a:rPr lang="en-GB" b="1" dirty="0" smtClean="0"/>
              <a:t>Executive </a:t>
            </a:r>
            <a:r>
              <a:rPr lang="en-GB" b="1" dirty="0"/>
              <a:t>Director of </a:t>
            </a:r>
            <a:r>
              <a:rPr lang="en-GB" b="1" dirty="0" smtClean="0"/>
              <a:t>Resources</a:t>
            </a:r>
          </a:p>
          <a:p>
            <a:r>
              <a:rPr lang="en-GB" b="1" dirty="0" smtClean="0"/>
              <a:t>Chief </a:t>
            </a:r>
            <a:r>
              <a:rPr lang="en-GB" b="1" dirty="0"/>
              <a:t>Financial Officer</a:t>
            </a:r>
          </a:p>
          <a:p>
            <a:pPr marL="0" indent="0">
              <a:buNone/>
            </a:pPr>
            <a:endParaRPr lang="en-GB" sz="1200" b="1" dirty="0"/>
          </a:p>
          <a:p>
            <a:pPr marL="811213"/>
            <a:r>
              <a:rPr lang="en-GB" sz="2200" dirty="0"/>
              <a:t>Develop an ambitious capital investment programme for skills </a:t>
            </a:r>
            <a:r>
              <a:rPr lang="en-GB" sz="2200" dirty="0" smtClean="0"/>
              <a:t>dev, across </a:t>
            </a:r>
            <a:r>
              <a:rPr lang="en-GB" sz="2200" dirty="0"/>
              <a:t>the county.  </a:t>
            </a:r>
            <a:r>
              <a:rPr lang="en-GB" sz="2200" dirty="0" smtClean="0"/>
              <a:t>County</a:t>
            </a:r>
            <a:r>
              <a:rPr lang="en-GB" sz="2200" dirty="0"/>
              <a:t>, Boroughs, </a:t>
            </a:r>
            <a:r>
              <a:rPr lang="en-GB" sz="2200" dirty="0" smtClean="0"/>
              <a:t>Districts, LEPs</a:t>
            </a:r>
            <a:endParaRPr lang="en-GB" sz="2200" dirty="0"/>
          </a:p>
          <a:p>
            <a:pPr marL="811213"/>
            <a:endParaRPr lang="en-GB" sz="800" dirty="0"/>
          </a:p>
          <a:p>
            <a:pPr marL="811213"/>
            <a:r>
              <a:rPr lang="en-GB" sz="2200" dirty="0"/>
              <a:t>Developing, financing and delivering a new estate for Eastbourne and Lewes</a:t>
            </a:r>
          </a:p>
          <a:p>
            <a:pPr marL="811213"/>
            <a:endParaRPr lang="en-GB" sz="800" dirty="0"/>
          </a:p>
          <a:p>
            <a:pPr marL="811213"/>
            <a:r>
              <a:rPr lang="en-GB" sz="2200" dirty="0"/>
              <a:t>Exploring mixed use models to include housing and business space</a:t>
            </a:r>
          </a:p>
          <a:p>
            <a:pPr marL="811213"/>
            <a:endParaRPr lang="en-GB" sz="20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058400" y="0"/>
            <a:ext cx="2133600" cy="1019908"/>
          </a:xfrm>
          <a:prstGeom prst="rect">
            <a:avLst/>
          </a:prstGeom>
        </p:spPr>
      </p:pic>
    </p:spTree>
    <p:extLst>
      <p:ext uri="{BB962C8B-B14F-4D97-AF65-F5344CB8AC3E}">
        <p14:creationId xmlns:p14="http://schemas.microsoft.com/office/powerpoint/2010/main" val="149223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20" y="154108"/>
            <a:ext cx="10515600" cy="1325563"/>
          </a:xfrm>
        </p:spPr>
        <p:txBody>
          <a:bodyPr/>
          <a:lstStyle/>
          <a:p>
            <a:r>
              <a:rPr lang="en-GB" b="1" dirty="0" smtClean="0"/>
              <a:t>Growth sectors – what we’re doing now</a:t>
            </a:r>
            <a:endParaRPr lang="en-GB"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32229" y="1479671"/>
            <a:ext cx="3780692" cy="2520461"/>
          </a:xfr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058400" y="71746"/>
            <a:ext cx="2133600" cy="10199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7220" y="1479671"/>
            <a:ext cx="3780692" cy="252046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7238" y="1479671"/>
            <a:ext cx="3763107" cy="250873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7370" y="4173417"/>
            <a:ext cx="3781084" cy="252046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1678" y="4173417"/>
            <a:ext cx="3754313" cy="2548416"/>
          </a:xfrm>
          <a:prstGeom prst="rect">
            <a:avLst/>
          </a:prstGeom>
        </p:spPr>
      </p:pic>
    </p:spTree>
    <p:extLst>
      <p:ext uri="{BB962C8B-B14F-4D97-AF65-F5344CB8AC3E}">
        <p14:creationId xmlns:p14="http://schemas.microsoft.com/office/powerpoint/2010/main" val="244615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sz="4000" b="1" dirty="0"/>
              <a:t>Construction &amp; Built Environment</a:t>
            </a:r>
          </a:p>
        </p:txBody>
      </p:sp>
      <p:sp>
        <p:nvSpPr>
          <p:cNvPr id="2" name="Content Placeholder 1"/>
          <p:cNvSpPr>
            <a:spLocks noGrp="1"/>
          </p:cNvSpPr>
          <p:nvPr>
            <p:ph sz="half" idx="1"/>
          </p:nvPr>
        </p:nvSpPr>
        <p:spPr>
          <a:xfrm>
            <a:off x="838200" y="1825625"/>
            <a:ext cx="5181600" cy="4668960"/>
          </a:xfrm>
        </p:spPr>
        <p:txBody>
          <a:bodyPr>
            <a:normAutofit fontScale="92500" lnSpcReduction="10000"/>
          </a:bodyPr>
          <a:lstStyle/>
          <a:p>
            <a:r>
              <a:rPr lang="en-GB" dirty="0"/>
              <a:t>new curriculum with DES &amp; SES</a:t>
            </a:r>
          </a:p>
          <a:p>
            <a:endParaRPr lang="en-GB" sz="1200" dirty="0"/>
          </a:p>
          <a:p>
            <a:pPr lvl="1"/>
            <a:r>
              <a:rPr lang="en-GB" sz="2200" dirty="0"/>
              <a:t>Construction Design &amp; </a:t>
            </a:r>
            <a:r>
              <a:rPr lang="en-GB" sz="2200" dirty="0" smtClean="0"/>
              <a:t>Engineering (prof)</a:t>
            </a:r>
            <a:endParaRPr lang="en-GB" sz="2200" dirty="0"/>
          </a:p>
          <a:p>
            <a:pPr lvl="1"/>
            <a:r>
              <a:rPr lang="en-GB" sz="2200" dirty="0"/>
              <a:t>Construction </a:t>
            </a:r>
            <a:r>
              <a:rPr lang="en-GB" sz="2200" dirty="0" smtClean="0"/>
              <a:t>Management (prof)</a:t>
            </a:r>
            <a:endParaRPr lang="en-GB" sz="2200" dirty="0"/>
          </a:p>
          <a:p>
            <a:pPr lvl="1"/>
            <a:r>
              <a:rPr lang="en-GB" sz="2200" dirty="0"/>
              <a:t>Civil </a:t>
            </a:r>
            <a:r>
              <a:rPr lang="en-GB" sz="2200" dirty="0" smtClean="0"/>
              <a:t>Engineering (prof)</a:t>
            </a:r>
            <a:endParaRPr lang="en-GB" sz="2200" dirty="0"/>
          </a:p>
          <a:p>
            <a:pPr lvl="1"/>
            <a:r>
              <a:rPr lang="en-GB" sz="2200" dirty="0"/>
              <a:t>Modular and Sustainable Building </a:t>
            </a:r>
            <a:r>
              <a:rPr lang="en-GB" sz="2200" dirty="0" smtClean="0"/>
              <a:t>Methods (prof)</a:t>
            </a:r>
            <a:endParaRPr lang="en-GB" sz="2200" dirty="0"/>
          </a:p>
          <a:p>
            <a:pPr lvl="1"/>
            <a:endParaRPr lang="en-GB" sz="1300" dirty="0"/>
          </a:p>
          <a:p>
            <a:r>
              <a:rPr lang="en-GB" dirty="0"/>
              <a:t>Developing pathways to Degrees &amp; Degree Apprenticeships with UoB</a:t>
            </a:r>
          </a:p>
          <a:p>
            <a:endParaRPr lang="en-GB" sz="1300" dirty="0"/>
          </a:p>
          <a:p>
            <a:r>
              <a:rPr lang="en-GB" dirty="0" smtClean="0"/>
              <a:t>Eastbourne </a:t>
            </a:r>
            <a:r>
              <a:rPr lang="en-GB" dirty="0"/>
              <a:t>&amp; Lewes LA </a:t>
            </a:r>
            <a:r>
              <a:rPr lang="en-GB" dirty="0" smtClean="0"/>
              <a:t>partnership - S106 apprenticeships </a:t>
            </a:r>
            <a:r>
              <a:rPr lang="en-GB" dirty="0"/>
              <a:t>&amp; placements</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96000" y="2318609"/>
            <a:ext cx="5525491" cy="3682992"/>
          </a:xfr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0058400" y="71746"/>
            <a:ext cx="2133600" cy="1019908"/>
          </a:xfrm>
          <a:prstGeom prst="rect">
            <a:avLst/>
          </a:prstGeom>
        </p:spPr>
      </p:pic>
    </p:spTree>
    <p:extLst>
      <p:ext uri="{BB962C8B-B14F-4D97-AF65-F5344CB8AC3E}">
        <p14:creationId xmlns:p14="http://schemas.microsoft.com/office/powerpoint/2010/main" val="3000365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13665"/>
            <a:ext cx="10515600" cy="1325563"/>
          </a:xfrm>
        </p:spPr>
        <p:txBody>
          <a:bodyPr>
            <a:normAutofit/>
          </a:bodyPr>
          <a:lstStyle/>
          <a:p>
            <a:r>
              <a:rPr lang="en-GB" sz="4000" b="1" dirty="0"/>
              <a:t>Care</a:t>
            </a:r>
          </a:p>
        </p:txBody>
      </p:sp>
      <p:sp>
        <p:nvSpPr>
          <p:cNvPr id="2" name="Content Placeholder 1"/>
          <p:cNvSpPr>
            <a:spLocks noGrp="1"/>
          </p:cNvSpPr>
          <p:nvPr>
            <p:ph sz="half" idx="1"/>
          </p:nvPr>
        </p:nvSpPr>
        <p:spPr>
          <a:xfrm>
            <a:off x="697230" y="1134794"/>
            <a:ext cx="5322570" cy="5158153"/>
          </a:xfrm>
        </p:spPr>
        <p:txBody>
          <a:bodyPr>
            <a:normAutofit fontScale="85000" lnSpcReduction="20000"/>
          </a:bodyPr>
          <a:lstStyle/>
          <a:p>
            <a:r>
              <a:rPr lang="en-GB" sz="2600" dirty="0"/>
              <a:t>Wide range of </a:t>
            </a:r>
            <a:r>
              <a:rPr lang="en-GB" sz="2600" dirty="0" smtClean="0"/>
              <a:t>provision, all ages, </a:t>
            </a:r>
            <a:r>
              <a:rPr lang="en-GB" sz="2600" dirty="0"/>
              <a:t>up to </a:t>
            </a:r>
            <a:r>
              <a:rPr lang="en-GB" sz="2600" dirty="0" smtClean="0"/>
              <a:t>Degree</a:t>
            </a:r>
            <a:endParaRPr lang="en-GB" sz="2600" dirty="0"/>
          </a:p>
          <a:p>
            <a:pPr marL="0" indent="0">
              <a:buNone/>
            </a:pPr>
            <a:endParaRPr lang="en-GB" sz="1300" dirty="0"/>
          </a:p>
          <a:p>
            <a:r>
              <a:rPr lang="en-GB" sz="2600" dirty="0"/>
              <a:t>Access courses - supporting 150 adults to progress to Health based degrees annually </a:t>
            </a:r>
          </a:p>
          <a:p>
            <a:endParaRPr lang="en-GB" sz="2600" dirty="0"/>
          </a:p>
          <a:p>
            <a:r>
              <a:rPr lang="en-GB" sz="2600" dirty="0"/>
              <a:t>Developing e-learning modules for peripatetic care </a:t>
            </a:r>
            <a:r>
              <a:rPr lang="en-GB" sz="2600" dirty="0" smtClean="0"/>
              <a:t>workers:</a:t>
            </a:r>
          </a:p>
          <a:p>
            <a:pPr lvl="1"/>
            <a:r>
              <a:rPr lang="en-GB" sz="2600" dirty="0" smtClean="0"/>
              <a:t>Maths </a:t>
            </a:r>
            <a:r>
              <a:rPr lang="en-GB" sz="2600" dirty="0"/>
              <a:t>linked to </a:t>
            </a:r>
            <a:r>
              <a:rPr lang="en-GB" sz="2600" dirty="0" smtClean="0"/>
              <a:t>dosages</a:t>
            </a:r>
          </a:p>
          <a:p>
            <a:pPr lvl="1"/>
            <a:r>
              <a:rPr lang="en-GB" sz="2600" dirty="0"/>
              <a:t>D</a:t>
            </a:r>
            <a:r>
              <a:rPr lang="en-GB" sz="2600" dirty="0" smtClean="0"/>
              <a:t>ementia </a:t>
            </a:r>
            <a:r>
              <a:rPr lang="en-GB" sz="2600" dirty="0"/>
              <a:t>care training</a:t>
            </a:r>
          </a:p>
          <a:p>
            <a:endParaRPr lang="en-GB" sz="1300" dirty="0"/>
          </a:p>
          <a:p>
            <a:r>
              <a:rPr lang="en-GB" sz="2600" dirty="0"/>
              <a:t>With CCG developed </a:t>
            </a:r>
            <a:r>
              <a:rPr lang="en-GB" sz="2600" dirty="0" smtClean="0"/>
              <a:t>health </a:t>
            </a:r>
            <a:r>
              <a:rPr lang="en-GB" sz="2600" dirty="0"/>
              <a:t>&amp; well being programmes for targeted </a:t>
            </a:r>
            <a:r>
              <a:rPr lang="en-GB" sz="2600" dirty="0" smtClean="0"/>
              <a:t>groups, </a:t>
            </a:r>
            <a:r>
              <a:rPr lang="en-GB" sz="2600" dirty="0"/>
              <a:t>e.g. confidence building for people with mental health conditions</a:t>
            </a:r>
          </a:p>
          <a:p>
            <a:endParaRPr lang="en-GB" sz="1300" dirty="0"/>
          </a:p>
          <a:p>
            <a:r>
              <a:rPr lang="en-GB" sz="2600" dirty="0"/>
              <a:t>Keen to </a:t>
            </a:r>
            <a:r>
              <a:rPr lang="en-GB" sz="2600" dirty="0" smtClean="0"/>
              <a:t>develop innovative </a:t>
            </a:r>
            <a:r>
              <a:rPr lang="en-GB" sz="2600" dirty="0"/>
              <a:t>approaches </a:t>
            </a:r>
            <a:r>
              <a:rPr lang="en-GB" sz="2600" dirty="0" smtClean="0"/>
              <a:t>ageing population, </a:t>
            </a:r>
            <a:r>
              <a:rPr lang="en-GB" sz="2600" dirty="0" err="1" smtClean="0"/>
              <a:t>eg</a:t>
            </a:r>
            <a:r>
              <a:rPr lang="en-GB" sz="2600" dirty="0" smtClean="0"/>
              <a:t> apps for the elderly</a:t>
            </a:r>
            <a:endParaRPr lang="en-GB" sz="2600" dirty="0">
              <a:solidFill>
                <a:srgbClr val="FF0000"/>
              </a:solidFill>
            </a:endParaRP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89431" y="2191727"/>
            <a:ext cx="5664736" cy="3775805"/>
          </a:xfrm>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10058400" y="71746"/>
            <a:ext cx="2133600" cy="1019908"/>
          </a:xfrm>
          <a:prstGeom prst="rect">
            <a:avLst/>
          </a:prstGeom>
        </p:spPr>
      </p:pic>
    </p:spTree>
    <p:extLst>
      <p:ext uri="{BB962C8B-B14F-4D97-AF65-F5344CB8AC3E}">
        <p14:creationId xmlns:p14="http://schemas.microsoft.com/office/powerpoint/2010/main" val="4073425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A20C1C6B546A4193989EE41FE751A8" ma:contentTypeVersion="2" ma:contentTypeDescription="Create a new document." ma:contentTypeScope="" ma:versionID="fe2eb4e07aa507e7d7cb71338b2ba4b7">
  <xsd:schema xmlns:xsd="http://www.w3.org/2001/XMLSchema" xmlns:xs="http://www.w3.org/2001/XMLSchema" xmlns:p="http://schemas.microsoft.com/office/2006/metadata/properties" targetNamespace="http://schemas.microsoft.com/office/2006/metadata/properties" ma:root="true" ma:fieldsID="d7aa7bdb8b38a1357bc4de722c870d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1f71b9-b64f-4844-8bf8-0e85b55a74e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BABFF2-5108-471C-B8B3-59A337D61D3E}"/>
</file>

<file path=customXml/itemProps2.xml><?xml version="1.0" encoding="utf-8"?>
<ds:datastoreItem xmlns:ds="http://schemas.openxmlformats.org/officeDocument/2006/customXml" ds:itemID="{DA6F582C-A110-41E3-BBAE-2C9D66386728}"/>
</file>

<file path=customXml/itemProps3.xml><?xml version="1.0" encoding="utf-8"?>
<ds:datastoreItem xmlns:ds="http://schemas.openxmlformats.org/officeDocument/2006/customXml" ds:itemID="{5EBBDAF2-365C-4DC5-AB9B-3B94AC8732D6}"/>
</file>

<file path=customXml/itemProps4.xml><?xml version="1.0" encoding="utf-8"?>
<ds:datastoreItem xmlns:ds="http://schemas.openxmlformats.org/officeDocument/2006/customXml" ds:itemID="{29C5AC4A-BE28-4F33-B232-39F958930F40}"/>
</file>

<file path=docProps/app.xml><?xml version="1.0" encoding="utf-8"?>
<Properties xmlns="http://schemas.openxmlformats.org/officeDocument/2006/extended-properties" xmlns:vt="http://schemas.openxmlformats.org/officeDocument/2006/docPropsVTypes">
  <TotalTime>1740</TotalTime>
  <Words>2130</Words>
  <Application>Microsoft Office PowerPoint</Application>
  <PresentationFormat>Widescreen</PresentationFormat>
  <Paragraphs>208</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Myriad Pro</vt:lpstr>
      <vt:lpstr>Symbol</vt:lpstr>
      <vt:lpstr>Tahoma</vt:lpstr>
      <vt:lpstr>Times New Roman</vt:lpstr>
      <vt:lpstr>Office Theme</vt:lpstr>
      <vt:lpstr>Who are we?  Merged 29th March 2018</vt:lpstr>
      <vt:lpstr>Supporting innovation in East Sussex’s five growth sectors:</vt:lpstr>
      <vt:lpstr>East Sussex College Group</vt:lpstr>
      <vt:lpstr>PowerPoint Presentation</vt:lpstr>
      <vt:lpstr>A senior team to support East Sussex growth</vt:lpstr>
      <vt:lpstr>A senior team to support East Sussex growth</vt:lpstr>
      <vt:lpstr>Growth sectors – what we’re doing now</vt:lpstr>
      <vt:lpstr>Construction &amp; Built Environment</vt:lpstr>
      <vt:lpstr>Care</vt:lpstr>
      <vt:lpstr>Digital &amp; Creative</vt:lpstr>
      <vt:lpstr>Manufacturing &amp; Engineering</vt:lpstr>
      <vt:lpstr>The visitor economy</vt:lpstr>
      <vt:lpstr>Wider planning with partners  David Smith</vt:lpstr>
      <vt:lpstr>East Sussex – integrating public benefit planning beyond city regions</vt:lpstr>
      <vt:lpstr>East Sussex College Group attracts national interest</vt:lpstr>
      <vt:lpstr>The attraction of ‘East Sussexness’</vt:lpstr>
      <vt:lpstr>BUT collaboration ‘costs’….</vt:lpstr>
      <vt:lpstr>So, an ambitious rural/coastal county with all relevant partners engaged….?</vt:lpstr>
      <vt:lpstr>We’d love to hear your ideas……</vt:lpstr>
      <vt:lpstr>Questions, comments and ideas?</vt:lpstr>
    </vt:vector>
  </TitlesOfParts>
  <Company>SussexCoast College Hastings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Sussex College Group Construction Sector Conversation</dc:title>
  <dc:creator>Shelley, Daniel</dc:creator>
  <cp:lastModifiedBy>PrincipalsPA</cp:lastModifiedBy>
  <cp:revision>45</cp:revision>
  <cp:lastPrinted>2018-04-30T08:20:39Z</cp:lastPrinted>
  <dcterms:created xsi:type="dcterms:W3CDTF">2018-04-06T11:45:54Z</dcterms:created>
  <dcterms:modified xsi:type="dcterms:W3CDTF">2018-04-30T08:42:31Z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0x010100EAA20C1C6B546A4193989EE41FE751A8</vt:lpwstr>
  </property>
</Properties>
</file>